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9" r:id="rId3"/>
  </p:sldIdLst>
  <p:sldSz cx="43891200" cy="21945600"/>
  <p:notesSz cx="6858000" cy="9144000"/>
  <p:defaultTextStyle>
    <a:defPPr>
      <a:defRPr lang="en-US"/>
    </a:defPPr>
    <a:lvl1pPr marL="0" algn="l" defTabSz="3761486" rtl="0" eaLnBrk="1" latinLnBrk="0" hangingPunct="1">
      <a:defRPr sz="7370" kern="1200">
        <a:solidFill>
          <a:schemeClr val="tx1"/>
        </a:solidFill>
        <a:latin typeface="+mn-lt"/>
        <a:ea typeface="+mn-ea"/>
        <a:cs typeface="+mn-cs"/>
      </a:defRPr>
    </a:lvl1pPr>
    <a:lvl2pPr marL="1880744" algn="l" defTabSz="3761486" rtl="0" eaLnBrk="1" latinLnBrk="0" hangingPunct="1">
      <a:defRPr sz="7370" kern="1200">
        <a:solidFill>
          <a:schemeClr val="tx1"/>
        </a:solidFill>
        <a:latin typeface="+mn-lt"/>
        <a:ea typeface="+mn-ea"/>
        <a:cs typeface="+mn-cs"/>
      </a:defRPr>
    </a:lvl2pPr>
    <a:lvl3pPr marL="3761486" algn="l" defTabSz="3761486" rtl="0" eaLnBrk="1" latinLnBrk="0" hangingPunct="1">
      <a:defRPr sz="7370" kern="1200">
        <a:solidFill>
          <a:schemeClr val="tx1"/>
        </a:solidFill>
        <a:latin typeface="+mn-lt"/>
        <a:ea typeface="+mn-ea"/>
        <a:cs typeface="+mn-cs"/>
      </a:defRPr>
    </a:lvl3pPr>
    <a:lvl4pPr marL="5642230" algn="l" defTabSz="3761486" rtl="0" eaLnBrk="1" latinLnBrk="0" hangingPunct="1">
      <a:defRPr sz="7370" kern="1200">
        <a:solidFill>
          <a:schemeClr val="tx1"/>
        </a:solidFill>
        <a:latin typeface="+mn-lt"/>
        <a:ea typeface="+mn-ea"/>
        <a:cs typeface="+mn-cs"/>
      </a:defRPr>
    </a:lvl4pPr>
    <a:lvl5pPr marL="7522972" algn="l" defTabSz="3761486" rtl="0" eaLnBrk="1" latinLnBrk="0" hangingPunct="1">
      <a:defRPr sz="7370" kern="1200">
        <a:solidFill>
          <a:schemeClr val="tx1"/>
        </a:solidFill>
        <a:latin typeface="+mn-lt"/>
        <a:ea typeface="+mn-ea"/>
        <a:cs typeface="+mn-cs"/>
      </a:defRPr>
    </a:lvl5pPr>
    <a:lvl6pPr marL="9403717" algn="l" defTabSz="3761486" rtl="0" eaLnBrk="1" latinLnBrk="0" hangingPunct="1">
      <a:defRPr sz="7370" kern="1200">
        <a:solidFill>
          <a:schemeClr val="tx1"/>
        </a:solidFill>
        <a:latin typeface="+mn-lt"/>
        <a:ea typeface="+mn-ea"/>
        <a:cs typeface="+mn-cs"/>
      </a:defRPr>
    </a:lvl6pPr>
    <a:lvl7pPr marL="11284461" algn="l" defTabSz="3761486" rtl="0" eaLnBrk="1" latinLnBrk="0" hangingPunct="1">
      <a:defRPr sz="7370" kern="1200">
        <a:solidFill>
          <a:schemeClr val="tx1"/>
        </a:solidFill>
        <a:latin typeface="+mn-lt"/>
        <a:ea typeface="+mn-ea"/>
        <a:cs typeface="+mn-cs"/>
      </a:defRPr>
    </a:lvl7pPr>
    <a:lvl8pPr marL="13165203" algn="l" defTabSz="3761486" rtl="0" eaLnBrk="1" latinLnBrk="0" hangingPunct="1">
      <a:defRPr sz="7370" kern="1200">
        <a:solidFill>
          <a:schemeClr val="tx1"/>
        </a:solidFill>
        <a:latin typeface="+mn-lt"/>
        <a:ea typeface="+mn-ea"/>
        <a:cs typeface="+mn-cs"/>
      </a:defRPr>
    </a:lvl8pPr>
    <a:lvl9pPr marL="15045947" algn="l" defTabSz="3761486" rtl="0" eaLnBrk="1" latinLnBrk="0" hangingPunct="1">
      <a:defRPr sz="737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5ED"/>
    <a:srgbClr val="F6F8FC"/>
    <a:srgbClr val="545554"/>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56" autoAdjust="0"/>
    <p:restoredTop sz="94632" autoAdjust="0"/>
  </p:normalViewPr>
  <p:slideViewPr>
    <p:cSldViewPr snapToGrid="0" snapToObjects="1" showGuides="1">
      <p:cViewPr>
        <p:scale>
          <a:sx n="50" d="100"/>
          <a:sy n="50" d="100"/>
        </p:scale>
        <p:origin x="-2035" y="-3077"/>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10/19/2021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10/19/2021</a:t>
            </a:fld>
            <a:endParaRPr 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3761486" rtl="0" eaLnBrk="1" latinLnBrk="0" hangingPunct="1">
      <a:defRPr sz="4971" kern="1200">
        <a:solidFill>
          <a:schemeClr val="tx1"/>
        </a:solidFill>
        <a:latin typeface="+mn-lt"/>
        <a:ea typeface="+mn-ea"/>
        <a:cs typeface="+mn-cs"/>
      </a:defRPr>
    </a:lvl1pPr>
    <a:lvl2pPr marL="1880744" algn="l" defTabSz="3761486" rtl="0" eaLnBrk="1" latinLnBrk="0" hangingPunct="1">
      <a:defRPr sz="4971" kern="1200">
        <a:solidFill>
          <a:schemeClr val="tx1"/>
        </a:solidFill>
        <a:latin typeface="+mn-lt"/>
        <a:ea typeface="+mn-ea"/>
        <a:cs typeface="+mn-cs"/>
      </a:defRPr>
    </a:lvl2pPr>
    <a:lvl3pPr marL="3761486" algn="l" defTabSz="3761486" rtl="0" eaLnBrk="1" latinLnBrk="0" hangingPunct="1">
      <a:defRPr sz="4971" kern="1200">
        <a:solidFill>
          <a:schemeClr val="tx1"/>
        </a:solidFill>
        <a:latin typeface="+mn-lt"/>
        <a:ea typeface="+mn-ea"/>
        <a:cs typeface="+mn-cs"/>
      </a:defRPr>
    </a:lvl3pPr>
    <a:lvl4pPr marL="5642230" algn="l" defTabSz="3761486" rtl="0" eaLnBrk="1" latinLnBrk="0" hangingPunct="1">
      <a:defRPr sz="4971" kern="1200">
        <a:solidFill>
          <a:schemeClr val="tx1"/>
        </a:solidFill>
        <a:latin typeface="+mn-lt"/>
        <a:ea typeface="+mn-ea"/>
        <a:cs typeface="+mn-cs"/>
      </a:defRPr>
    </a:lvl4pPr>
    <a:lvl5pPr marL="7522972" algn="l" defTabSz="3761486" rtl="0" eaLnBrk="1" latinLnBrk="0" hangingPunct="1">
      <a:defRPr sz="4971" kern="1200">
        <a:solidFill>
          <a:schemeClr val="tx1"/>
        </a:solidFill>
        <a:latin typeface="+mn-lt"/>
        <a:ea typeface="+mn-ea"/>
        <a:cs typeface="+mn-cs"/>
      </a:defRPr>
    </a:lvl5pPr>
    <a:lvl6pPr marL="9403717" algn="l" defTabSz="3761486" rtl="0" eaLnBrk="1" latinLnBrk="0" hangingPunct="1">
      <a:defRPr sz="4971" kern="1200">
        <a:solidFill>
          <a:schemeClr val="tx1"/>
        </a:solidFill>
        <a:latin typeface="+mn-lt"/>
        <a:ea typeface="+mn-ea"/>
        <a:cs typeface="+mn-cs"/>
      </a:defRPr>
    </a:lvl6pPr>
    <a:lvl7pPr marL="11284461" algn="l" defTabSz="3761486" rtl="0" eaLnBrk="1" latinLnBrk="0" hangingPunct="1">
      <a:defRPr sz="4971" kern="1200">
        <a:solidFill>
          <a:schemeClr val="tx1"/>
        </a:solidFill>
        <a:latin typeface="+mn-lt"/>
        <a:ea typeface="+mn-ea"/>
        <a:cs typeface="+mn-cs"/>
      </a:defRPr>
    </a:lvl7pPr>
    <a:lvl8pPr marL="13165203" algn="l" defTabSz="3761486" rtl="0" eaLnBrk="1" latinLnBrk="0" hangingPunct="1">
      <a:defRPr sz="4971" kern="1200">
        <a:solidFill>
          <a:schemeClr val="tx1"/>
        </a:solidFill>
        <a:latin typeface="+mn-lt"/>
        <a:ea typeface="+mn-ea"/>
        <a:cs typeface="+mn-cs"/>
      </a:defRPr>
    </a:lvl8pPr>
    <a:lvl9pPr marL="15045947" algn="l" defTabSz="3761486" rtl="0" eaLnBrk="1" latinLnBrk="0" hangingPunct="1">
      <a:defRPr sz="497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ADADD297-FE83-D242-8646-E0FBED21E5A3}"/>
              </a:ext>
            </a:extLst>
          </p:cNvPr>
          <p:cNvSpPr>
            <a:spLocks noGrp="1"/>
          </p:cNvSpPr>
          <p:nvPr>
            <p:ph type="body" sz="quarter" idx="12" hasCustomPrompt="1"/>
          </p:nvPr>
        </p:nvSpPr>
        <p:spPr>
          <a:xfrm>
            <a:off x="9001125" y="331481"/>
            <a:ext cx="25888950" cy="830997"/>
          </a:xfrm>
          <a:prstGeom prst="rect">
            <a:avLst/>
          </a:prstGeom>
        </p:spPr>
        <p:txBody>
          <a:bodyPr wrap="square">
            <a:spAutoFit/>
          </a:bodyPr>
          <a:lstStyle>
            <a:lvl1pPr marL="0" indent="0" algn="ctr">
              <a:buNone/>
              <a:defRPr sz="48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Poster presentation title</a:t>
            </a:r>
          </a:p>
        </p:txBody>
      </p:sp>
      <p:sp>
        <p:nvSpPr>
          <p:cNvPr id="3" name="Text Placeholder 17">
            <a:extLst>
              <a:ext uri="{FF2B5EF4-FFF2-40B4-BE49-F238E27FC236}">
                <a16:creationId xmlns:a16="http://schemas.microsoft.com/office/drawing/2014/main" id="{1455FB10-ED84-6B45-B598-90DB2A21EE32}"/>
              </a:ext>
            </a:extLst>
          </p:cNvPr>
          <p:cNvSpPr>
            <a:spLocks noGrp="1"/>
          </p:cNvSpPr>
          <p:nvPr>
            <p:ph type="body" sz="quarter" idx="11" hasCustomPrompt="1"/>
          </p:nvPr>
        </p:nvSpPr>
        <p:spPr>
          <a:xfrm>
            <a:off x="9001125" y="1362504"/>
            <a:ext cx="25888950" cy="646331"/>
          </a:xfrm>
          <a:prstGeom prst="rect">
            <a:avLst/>
          </a:prstGeom>
        </p:spPr>
        <p:txBody>
          <a:bodyPr wrap="square">
            <a:spAutoFit/>
          </a:bodyPr>
          <a:lstStyle>
            <a:lvl1pPr marL="0" indent="0" algn="ctr">
              <a:buNone/>
              <a:defRPr sz="36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Authors and co-Authors / collaborators</a:t>
            </a:r>
          </a:p>
        </p:txBody>
      </p:sp>
      <p:sp>
        <p:nvSpPr>
          <p:cNvPr id="4" name="Text Placeholder 17">
            <a:extLst>
              <a:ext uri="{FF2B5EF4-FFF2-40B4-BE49-F238E27FC236}">
                <a16:creationId xmlns:a16="http://schemas.microsoft.com/office/drawing/2014/main" id="{953DA586-846E-9645-93C3-FF0ECF684783}"/>
              </a:ext>
            </a:extLst>
          </p:cNvPr>
          <p:cNvSpPr>
            <a:spLocks noGrp="1"/>
          </p:cNvSpPr>
          <p:nvPr>
            <p:ph type="body" sz="quarter" idx="10" hasCustomPrompt="1"/>
          </p:nvPr>
        </p:nvSpPr>
        <p:spPr>
          <a:xfrm>
            <a:off x="9001125" y="2208860"/>
            <a:ext cx="25888950" cy="584775"/>
          </a:xfrm>
          <a:prstGeom prst="rect">
            <a:avLst/>
          </a:prstGeom>
        </p:spPr>
        <p:txBody>
          <a:bodyPr wrap="square">
            <a:spAutoFit/>
          </a:bodyPr>
          <a:lstStyle>
            <a:lvl1pPr marL="0" indent="0" algn="ctr">
              <a:buNone/>
              <a:defRPr sz="32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affiliated programs, institutions, organizations, schools, etc.</a:t>
            </a:r>
          </a:p>
        </p:txBody>
      </p:sp>
      <p:sp>
        <p:nvSpPr>
          <p:cNvPr id="5" name="Text Placeholder 9">
            <a:extLst>
              <a:ext uri="{FF2B5EF4-FFF2-40B4-BE49-F238E27FC236}">
                <a16:creationId xmlns:a16="http://schemas.microsoft.com/office/drawing/2014/main" id="{C9CF2BFF-3A35-EE4F-A081-729F9ADE820E}"/>
              </a:ext>
            </a:extLst>
          </p:cNvPr>
          <p:cNvSpPr>
            <a:spLocks noGrp="1"/>
          </p:cNvSpPr>
          <p:nvPr>
            <p:ph type="body" sz="quarter" idx="15" hasCustomPrompt="1"/>
          </p:nvPr>
        </p:nvSpPr>
        <p:spPr>
          <a:xfrm>
            <a:off x="304800" y="3842853"/>
            <a:ext cx="8467725"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p>
        </p:txBody>
      </p:sp>
      <p:sp>
        <p:nvSpPr>
          <p:cNvPr id="6" name="Text Placeholder 9">
            <a:extLst>
              <a:ext uri="{FF2B5EF4-FFF2-40B4-BE49-F238E27FC236}">
                <a16:creationId xmlns:a16="http://schemas.microsoft.com/office/drawing/2014/main" id="{55770211-E200-F64C-85FC-367A25F1C2B6}"/>
              </a:ext>
            </a:extLst>
          </p:cNvPr>
          <p:cNvSpPr>
            <a:spLocks noGrp="1"/>
          </p:cNvSpPr>
          <p:nvPr>
            <p:ph type="body" sz="quarter" idx="17" hasCustomPrompt="1"/>
          </p:nvPr>
        </p:nvSpPr>
        <p:spPr>
          <a:xfrm>
            <a:off x="304799" y="10259200"/>
            <a:ext cx="8467725"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p>
        </p:txBody>
      </p:sp>
      <p:sp>
        <p:nvSpPr>
          <p:cNvPr id="7" name="Text Placeholder 9">
            <a:extLst>
              <a:ext uri="{FF2B5EF4-FFF2-40B4-BE49-F238E27FC236}">
                <a16:creationId xmlns:a16="http://schemas.microsoft.com/office/drawing/2014/main" id="{8117EC9E-3A72-D043-936E-E3DBF8CD586B}"/>
              </a:ext>
            </a:extLst>
          </p:cNvPr>
          <p:cNvSpPr>
            <a:spLocks noGrp="1"/>
          </p:cNvSpPr>
          <p:nvPr>
            <p:ph type="body" sz="quarter" idx="18" hasCustomPrompt="1"/>
          </p:nvPr>
        </p:nvSpPr>
        <p:spPr>
          <a:xfrm>
            <a:off x="9001125" y="3807331"/>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8" name="Text Placeholder 9">
            <a:extLst>
              <a:ext uri="{FF2B5EF4-FFF2-40B4-BE49-F238E27FC236}">
                <a16:creationId xmlns:a16="http://schemas.microsoft.com/office/drawing/2014/main" id="{9C20A944-6F30-D64E-9031-D49D45A3AA54}"/>
              </a:ext>
            </a:extLst>
          </p:cNvPr>
          <p:cNvSpPr>
            <a:spLocks noGrp="1"/>
          </p:cNvSpPr>
          <p:nvPr>
            <p:ph type="body" sz="quarter" idx="19" hasCustomPrompt="1"/>
          </p:nvPr>
        </p:nvSpPr>
        <p:spPr>
          <a:xfrm>
            <a:off x="17716500" y="3842822"/>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9" name="Text Placeholder 9">
            <a:extLst>
              <a:ext uri="{FF2B5EF4-FFF2-40B4-BE49-F238E27FC236}">
                <a16:creationId xmlns:a16="http://schemas.microsoft.com/office/drawing/2014/main" id="{F46554E1-E4E3-EE4E-9DF6-8D1B63BE4849}"/>
              </a:ext>
            </a:extLst>
          </p:cNvPr>
          <p:cNvSpPr>
            <a:spLocks noGrp="1"/>
          </p:cNvSpPr>
          <p:nvPr>
            <p:ph type="body" sz="quarter" idx="20" hasCustomPrompt="1"/>
          </p:nvPr>
        </p:nvSpPr>
        <p:spPr>
          <a:xfrm>
            <a:off x="35109151" y="3807331"/>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p>
        </p:txBody>
      </p:sp>
      <p:sp>
        <p:nvSpPr>
          <p:cNvPr id="10" name="Text Placeholder 9">
            <a:extLst>
              <a:ext uri="{FF2B5EF4-FFF2-40B4-BE49-F238E27FC236}">
                <a16:creationId xmlns:a16="http://schemas.microsoft.com/office/drawing/2014/main" id="{7E3532DD-53B8-2745-A8D3-D0E0621F4D56}"/>
              </a:ext>
            </a:extLst>
          </p:cNvPr>
          <p:cNvSpPr>
            <a:spLocks noGrp="1"/>
          </p:cNvSpPr>
          <p:nvPr>
            <p:ph type="body" sz="quarter" idx="21" hasCustomPrompt="1"/>
          </p:nvPr>
        </p:nvSpPr>
        <p:spPr>
          <a:xfrm>
            <a:off x="26431875" y="3821194"/>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11" name="Text Placeholder 9">
            <a:extLst>
              <a:ext uri="{FF2B5EF4-FFF2-40B4-BE49-F238E27FC236}">
                <a16:creationId xmlns:a16="http://schemas.microsoft.com/office/drawing/2014/main" id="{19345576-4766-4642-9022-C5F9E3C00EB9}"/>
              </a:ext>
            </a:extLst>
          </p:cNvPr>
          <p:cNvSpPr>
            <a:spLocks noGrp="1"/>
          </p:cNvSpPr>
          <p:nvPr>
            <p:ph type="body" sz="quarter" idx="22" hasCustomPrompt="1"/>
          </p:nvPr>
        </p:nvSpPr>
        <p:spPr>
          <a:xfrm>
            <a:off x="35128199" y="12449906"/>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p>
        </p:txBody>
      </p:sp>
      <p:sp>
        <p:nvSpPr>
          <p:cNvPr id="12" name="Text Placeholder 9">
            <a:extLst>
              <a:ext uri="{FF2B5EF4-FFF2-40B4-BE49-F238E27FC236}">
                <a16:creationId xmlns:a16="http://schemas.microsoft.com/office/drawing/2014/main" id="{3E3DEF36-01D1-C047-A55D-EAA3720C9524}"/>
              </a:ext>
            </a:extLst>
          </p:cNvPr>
          <p:cNvSpPr>
            <a:spLocks noGrp="1"/>
          </p:cNvSpPr>
          <p:nvPr>
            <p:ph type="body" sz="quarter" idx="23" hasCustomPrompt="1"/>
          </p:nvPr>
        </p:nvSpPr>
        <p:spPr>
          <a:xfrm>
            <a:off x="35152013" y="18850477"/>
            <a:ext cx="8467723"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p>
        </p:txBody>
      </p:sp>
      <p:sp>
        <p:nvSpPr>
          <p:cNvPr id="13" name="Text Placeholder 13">
            <a:extLst>
              <a:ext uri="{FF2B5EF4-FFF2-40B4-BE49-F238E27FC236}">
                <a16:creationId xmlns:a16="http://schemas.microsoft.com/office/drawing/2014/main" id="{121431B4-478B-EA4B-B694-FDF84187751C}"/>
              </a:ext>
            </a:extLst>
          </p:cNvPr>
          <p:cNvSpPr>
            <a:spLocks noGrp="1"/>
          </p:cNvSpPr>
          <p:nvPr>
            <p:ph type="body" sz="quarter" idx="34" hasCustomPrompt="1"/>
          </p:nvPr>
        </p:nvSpPr>
        <p:spPr>
          <a:xfrm>
            <a:off x="304803"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92E95DE9-2619-7E43-A330-A3A50866501C}"/>
              </a:ext>
            </a:extLst>
          </p:cNvPr>
          <p:cNvSpPr>
            <a:spLocks noGrp="1"/>
          </p:cNvSpPr>
          <p:nvPr>
            <p:ph type="body" sz="quarter" idx="33" hasCustomPrompt="1"/>
          </p:nvPr>
        </p:nvSpPr>
        <p:spPr>
          <a:xfrm>
            <a:off x="304803" y="10764676"/>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9153C067-9D47-EC40-9244-1054555612DD}"/>
              </a:ext>
            </a:extLst>
          </p:cNvPr>
          <p:cNvSpPr>
            <a:spLocks noGrp="1"/>
          </p:cNvSpPr>
          <p:nvPr>
            <p:ph type="body" sz="quarter" idx="35" hasCustomPrompt="1"/>
          </p:nvPr>
        </p:nvSpPr>
        <p:spPr>
          <a:xfrm>
            <a:off x="9001127"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3">
            <a:extLst>
              <a:ext uri="{FF2B5EF4-FFF2-40B4-BE49-F238E27FC236}">
                <a16:creationId xmlns:a16="http://schemas.microsoft.com/office/drawing/2014/main" id="{441C9C29-ED21-A743-9FC9-5E878BDC4379}"/>
              </a:ext>
            </a:extLst>
          </p:cNvPr>
          <p:cNvSpPr>
            <a:spLocks noGrp="1"/>
          </p:cNvSpPr>
          <p:nvPr>
            <p:ph type="body" sz="quarter" idx="36" hasCustomPrompt="1"/>
          </p:nvPr>
        </p:nvSpPr>
        <p:spPr>
          <a:xfrm>
            <a:off x="17735553"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3">
            <a:extLst>
              <a:ext uri="{FF2B5EF4-FFF2-40B4-BE49-F238E27FC236}">
                <a16:creationId xmlns:a16="http://schemas.microsoft.com/office/drawing/2014/main" id="{78709FFA-2CB5-AA45-888E-20D59F5621B9}"/>
              </a:ext>
            </a:extLst>
          </p:cNvPr>
          <p:cNvSpPr>
            <a:spLocks noGrp="1"/>
          </p:cNvSpPr>
          <p:nvPr>
            <p:ph type="body" sz="quarter" idx="37" hasCustomPrompt="1"/>
          </p:nvPr>
        </p:nvSpPr>
        <p:spPr>
          <a:xfrm>
            <a:off x="26431877"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3">
            <a:extLst>
              <a:ext uri="{FF2B5EF4-FFF2-40B4-BE49-F238E27FC236}">
                <a16:creationId xmlns:a16="http://schemas.microsoft.com/office/drawing/2014/main" id="{C470B429-923F-6346-892B-1A1ADBEF9E52}"/>
              </a:ext>
            </a:extLst>
          </p:cNvPr>
          <p:cNvSpPr>
            <a:spLocks noGrp="1"/>
          </p:cNvSpPr>
          <p:nvPr>
            <p:ph type="body" sz="quarter" idx="38" hasCustomPrompt="1"/>
          </p:nvPr>
        </p:nvSpPr>
        <p:spPr>
          <a:xfrm>
            <a:off x="35128199" y="4316553"/>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3">
            <a:extLst>
              <a:ext uri="{FF2B5EF4-FFF2-40B4-BE49-F238E27FC236}">
                <a16:creationId xmlns:a16="http://schemas.microsoft.com/office/drawing/2014/main" id="{0E8C8969-FF9B-0B43-B8B7-059C5B8267AE}"/>
              </a:ext>
            </a:extLst>
          </p:cNvPr>
          <p:cNvSpPr>
            <a:spLocks noGrp="1"/>
          </p:cNvSpPr>
          <p:nvPr>
            <p:ph type="body" sz="quarter" idx="39" hasCustomPrompt="1"/>
          </p:nvPr>
        </p:nvSpPr>
        <p:spPr>
          <a:xfrm>
            <a:off x="35128199" y="12850016"/>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3">
            <a:extLst>
              <a:ext uri="{FF2B5EF4-FFF2-40B4-BE49-F238E27FC236}">
                <a16:creationId xmlns:a16="http://schemas.microsoft.com/office/drawing/2014/main" id="{7DAE2197-DA95-D243-BD62-1C61EAA2D1FA}"/>
              </a:ext>
            </a:extLst>
          </p:cNvPr>
          <p:cNvSpPr>
            <a:spLocks noGrp="1"/>
          </p:cNvSpPr>
          <p:nvPr>
            <p:ph type="body" sz="quarter" idx="40" hasCustomPrompt="1"/>
          </p:nvPr>
        </p:nvSpPr>
        <p:spPr>
          <a:xfrm>
            <a:off x="35152013" y="19386419"/>
            <a:ext cx="842486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orient="horz" pos="2256" userDrawn="1">
          <p15:clr>
            <a:srgbClr val="FBAE40"/>
          </p15:clr>
        </p15:guide>
        <p15:guide id="2" pos="192" userDrawn="1">
          <p15:clr>
            <a:srgbClr val="FBAE40"/>
          </p15:clr>
        </p15:guide>
        <p15:guide id="3" pos="5526" userDrawn="1">
          <p15:clr>
            <a:srgbClr val="FBAE40"/>
          </p15:clr>
        </p15:guide>
        <p15:guide id="4" pos="5670" userDrawn="1">
          <p15:clr>
            <a:srgbClr val="FBAE40"/>
          </p15:clr>
        </p15:guide>
        <p15:guide id="5" pos="11016" userDrawn="1">
          <p15:clr>
            <a:srgbClr val="FBAE40"/>
          </p15:clr>
        </p15:guide>
        <p15:guide id="6" pos="11160" userDrawn="1">
          <p15:clr>
            <a:srgbClr val="FBAE40"/>
          </p15:clr>
        </p15:guide>
        <p15:guide id="7" pos="16488" userDrawn="1">
          <p15:clr>
            <a:srgbClr val="FBAE40"/>
          </p15:clr>
        </p15:guide>
        <p15:guide id="8" pos="16632" userDrawn="1">
          <p15:clr>
            <a:srgbClr val="FBAE40"/>
          </p15:clr>
        </p15:guide>
        <p15:guide id="9" pos="21978" userDrawn="1">
          <p15:clr>
            <a:srgbClr val="FBAE40"/>
          </p15:clr>
        </p15:guide>
        <p15:guide id="10" pos="22122" userDrawn="1">
          <p15:clr>
            <a:srgbClr val="FBAE40"/>
          </p15:clr>
        </p15:guide>
        <p15:guide id="11" pos="27450" userDrawn="1">
          <p15:clr>
            <a:srgbClr val="FBAE40"/>
          </p15:clr>
        </p15:guide>
        <p15:guide id="12" orient="horz" pos="13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211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43891200" cy="3200400"/>
          </a:xfrm>
          <a:prstGeom prst="rect">
            <a:avLst/>
          </a:prstGeom>
          <a:solidFill>
            <a:schemeClr val="accent1"/>
          </a:solidFill>
          <a:ln w="9525">
            <a:noFill/>
            <a:miter lim="800000"/>
            <a:headEnd/>
            <a:tailEnd/>
          </a:ln>
          <a:effectLst/>
        </p:spPr>
        <p:txBody>
          <a:bodyPr wrap="none" lIns="60957" tIns="30479" rIns="60957" bIns="30479" anchor="ctr"/>
          <a:lstStyle/>
          <a:p>
            <a:pPr>
              <a:defRPr/>
            </a:pPr>
            <a:endParaRPr lang="en-US" sz="327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594464" y="21509388"/>
            <a:ext cx="2095500" cy="246348"/>
          </a:xfrm>
          <a:prstGeom prst="rect">
            <a:avLst/>
          </a:prstGeom>
          <a:noFill/>
          <a:ln w="9525">
            <a:noFill/>
            <a:miter lim="800000"/>
            <a:headEnd/>
            <a:tailEnd/>
          </a:ln>
          <a:effectLst/>
        </p:spPr>
        <p:txBody>
          <a:bodyPr wrap="square" lIns="60843" tIns="30416" rIns="60843" bIns="30416">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770888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2641092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3511296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900684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209799"/>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0C08646-AEC3-6C4B-9109-08F410BF9529}"/>
              </a:ext>
            </a:extLst>
          </p:cNvPr>
          <p:cNvGraphicFramePr>
            <a:graphicFrameLocks noGrp="1"/>
          </p:cNvGraphicFramePr>
          <p:nvPr userDrawn="1">
            <p:extLst>
              <p:ext uri="{D42A27DB-BD31-4B8C-83A1-F6EECF244321}">
                <p14:modId xmlns:p14="http://schemas.microsoft.com/office/powerpoint/2010/main" val="2243902014"/>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EA1CC77-A871-8F4C-84A1-F0963AACAD18}"/>
              </a:ext>
            </a:extLst>
          </p:cNvPr>
          <p:cNvGraphicFramePr>
            <a:graphicFrameLocks noGrp="1"/>
          </p:cNvGraphicFramePr>
          <p:nvPr userDrawn="1">
            <p:extLst>
              <p:ext uri="{D42A27DB-BD31-4B8C-83A1-F6EECF244321}">
                <p14:modId xmlns:p14="http://schemas.microsoft.com/office/powerpoint/2010/main" val="629938170"/>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86756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https://www.posterpresentations.com/how-to-change-the-column-configuration.html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a:solidFill>
                            <a:schemeClr val="bg1">
                              <a:lumMod val="85000"/>
                            </a:schemeClr>
                          </a:solidFill>
                          <a:latin typeface="Arial"/>
                          <a:cs typeface="Arial"/>
                        </a:rPr>
                        <a:t>PosterPresentations.com</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https://www.posterpresentations.com/helpdesk.html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292586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5860" rtl="0" eaLnBrk="1" latinLnBrk="0" hangingPunct="1">
        <a:defRPr sz="5733" kern="1200">
          <a:solidFill>
            <a:schemeClr val="tx1"/>
          </a:solidFill>
          <a:latin typeface="+mn-lt"/>
          <a:ea typeface="+mn-ea"/>
          <a:cs typeface="+mn-cs"/>
        </a:defRPr>
      </a:lvl1pPr>
      <a:lvl2pPr marL="1462931" algn="l" defTabSz="2925860" rtl="0" eaLnBrk="1" latinLnBrk="0" hangingPunct="1">
        <a:defRPr sz="5733" kern="1200">
          <a:solidFill>
            <a:schemeClr val="tx1"/>
          </a:solidFill>
          <a:latin typeface="+mn-lt"/>
          <a:ea typeface="+mn-ea"/>
          <a:cs typeface="+mn-cs"/>
        </a:defRPr>
      </a:lvl2pPr>
      <a:lvl3pPr marL="2925860" algn="l" defTabSz="2925860" rtl="0" eaLnBrk="1" latinLnBrk="0" hangingPunct="1">
        <a:defRPr sz="5733" kern="1200">
          <a:solidFill>
            <a:schemeClr val="tx1"/>
          </a:solidFill>
          <a:latin typeface="+mn-lt"/>
          <a:ea typeface="+mn-ea"/>
          <a:cs typeface="+mn-cs"/>
        </a:defRPr>
      </a:lvl3pPr>
      <a:lvl4pPr marL="4388792" algn="l" defTabSz="2925860" rtl="0" eaLnBrk="1" latinLnBrk="0" hangingPunct="1">
        <a:defRPr sz="5733" kern="1200">
          <a:solidFill>
            <a:schemeClr val="tx1"/>
          </a:solidFill>
          <a:latin typeface="+mn-lt"/>
          <a:ea typeface="+mn-ea"/>
          <a:cs typeface="+mn-cs"/>
        </a:defRPr>
      </a:lvl4pPr>
      <a:lvl5pPr marL="5851722" algn="l" defTabSz="2925860" rtl="0" eaLnBrk="1" latinLnBrk="0" hangingPunct="1">
        <a:defRPr sz="5733" kern="1200">
          <a:solidFill>
            <a:schemeClr val="tx1"/>
          </a:solidFill>
          <a:latin typeface="+mn-lt"/>
          <a:ea typeface="+mn-ea"/>
          <a:cs typeface="+mn-cs"/>
        </a:defRPr>
      </a:lvl5pPr>
      <a:lvl6pPr marL="7314652" algn="l" defTabSz="2925860" rtl="0" eaLnBrk="1" latinLnBrk="0" hangingPunct="1">
        <a:defRPr sz="5733" kern="1200">
          <a:solidFill>
            <a:schemeClr val="tx1"/>
          </a:solidFill>
          <a:latin typeface="+mn-lt"/>
          <a:ea typeface="+mn-ea"/>
          <a:cs typeface="+mn-cs"/>
        </a:defRPr>
      </a:lvl6pPr>
      <a:lvl7pPr marL="8777583" algn="l" defTabSz="2925860" rtl="0" eaLnBrk="1" latinLnBrk="0" hangingPunct="1">
        <a:defRPr sz="5733" kern="1200">
          <a:solidFill>
            <a:schemeClr val="tx1"/>
          </a:solidFill>
          <a:latin typeface="+mn-lt"/>
          <a:ea typeface="+mn-ea"/>
          <a:cs typeface="+mn-cs"/>
        </a:defRPr>
      </a:lvl7pPr>
      <a:lvl8pPr marL="10240512" algn="l" defTabSz="2925860" rtl="0" eaLnBrk="1" latinLnBrk="0" hangingPunct="1">
        <a:defRPr sz="5733" kern="1200">
          <a:solidFill>
            <a:schemeClr val="tx1"/>
          </a:solidFill>
          <a:latin typeface="+mn-lt"/>
          <a:ea typeface="+mn-ea"/>
          <a:cs typeface="+mn-cs"/>
        </a:defRPr>
      </a:lvl8pPr>
      <a:lvl9pPr marL="11703443" algn="l" defTabSz="2925860" rtl="0" eaLnBrk="1" latinLnBrk="0" hangingPunct="1">
        <a:defRPr sz="57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43891200" cy="3200400"/>
          </a:xfrm>
          <a:prstGeom prst="rect">
            <a:avLst/>
          </a:prstGeom>
          <a:solidFill>
            <a:schemeClr val="accent1"/>
          </a:solidFill>
          <a:ln w="9525">
            <a:noFill/>
            <a:miter lim="800000"/>
            <a:headEnd/>
            <a:tailEnd/>
          </a:ln>
          <a:effectLst/>
        </p:spPr>
        <p:txBody>
          <a:bodyPr wrap="none" lIns="60957" tIns="30479" rIns="60957" bIns="30479" anchor="ctr"/>
          <a:lstStyle/>
          <a:p>
            <a:pPr>
              <a:defRPr/>
            </a:pPr>
            <a:endParaRPr lang="en-US" sz="327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594464" y="21509388"/>
            <a:ext cx="2095500" cy="246348"/>
          </a:xfrm>
          <a:prstGeom prst="rect">
            <a:avLst/>
          </a:prstGeom>
          <a:noFill/>
          <a:ln w="9525">
            <a:noFill/>
            <a:miter lim="800000"/>
            <a:headEnd/>
            <a:tailEnd/>
          </a:ln>
          <a:effectLst/>
        </p:spPr>
        <p:txBody>
          <a:bodyPr wrap="square" lIns="60843" tIns="30416" rIns="60843" bIns="30416">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770888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2641092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3511296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900684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209799"/>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35919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292586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5860" rtl="0" eaLnBrk="1" latinLnBrk="0" hangingPunct="1">
        <a:defRPr sz="5733" kern="1200">
          <a:solidFill>
            <a:schemeClr val="tx1"/>
          </a:solidFill>
          <a:latin typeface="+mn-lt"/>
          <a:ea typeface="+mn-ea"/>
          <a:cs typeface="+mn-cs"/>
        </a:defRPr>
      </a:lvl1pPr>
      <a:lvl2pPr marL="1462931" algn="l" defTabSz="2925860" rtl="0" eaLnBrk="1" latinLnBrk="0" hangingPunct="1">
        <a:defRPr sz="5733" kern="1200">
          <a:solidFill>
            <a:schemeClr val="tx1"/>
          </a:solidFill>
          <a:latin typeface="+mn-lt"/>
          <a:ea typeface="+mn-ea"/>
          <a:cs typeface="+mn-cs"/>
        </a:defRPr>
      </a:lvl2pPr>
      <a:lvl3pPr marL="2925860" algn="l" defTabSz="2925860" rtl="0" eaLnBrk="1" latinLnBrk="0" hangingPunct="1">
        <a:defRPr sz="5733" kern="1200">
          <a:solidFill>
            <a:schemeClr val="tx1"/>
          </a:solidFill>
          <a:latin typeface="+mn-lt"/>
          <a:ea typeface="+mn-ea"/>
          <a:cs typeface="+mn-cs"/>
        </a:defRPr>
      </a:lvl3pPr>
      <a:lvl4pPr marL="4388792" algn="l" defTabSz="2925860" rtl="0" eaLnBrk="1" latinLnBrk="0" hangingPunct="1">
        <a:defRPr sz="5733" kern="1200">
          <a:solidFill>
            <a:schemeClr val="tx1"/>
          </a:solidFill>
          <a:latin typeface="+mn-lt"/>
          <a:ea typeface="+mn-ea"/>
          <a:cs typeface="+mn-cs"/>
        </a:defRPr>
      </a:lvl4pPr>
      <a:lvl5pPr marL="5851722" algn="l" defTabSz="2925860" rtl="0" eaLnBrk="1" latinLnBrk="0" hangingPunct="1">
        <a:defRPr sz="5733" kern="1200">
          <a:solidFill>
            <a:schemeClr val="tx1"/>
          </a:solidFill>
          <a:latin typeface="+mn-lt"/>
          <a:ea typeface="+mn-ea"/>
          <a:cs typeface="+mn-cs"/>
        </a:defRPr>
      </a:lvl5pPr>
      <a:lvl6pPr marL="7314652" algn="l" defTabSz="2925860" rtl="0" eaLnBrk="1" latinLnBrk="0" hangingPunct="1">
        <a:defRPr sz="5733" kern="1200">
          <a:solidFill>
            <a:schemeClr val="tx1"/>
          </a:solidFill>
          <a:latin typeface="+mn-lt"/>
          <a:ea typeface="+mn-ea"/>
          <a:cs typeface="+mn-cs"/>
        </a:defRPr>
      </a:lvl6pPr>
      <a:lvl7pPr marL="8777583" algn="l" defTabSz="2925860" rtl="0" eaLnBrk="1" latinLnBrk="0" hangingPunct="1">
        <a:defRPr sz="5733" kern="1200">
          <a:solidFill>
            <a:schemeClr val="tx1"/>
          </a:solidFill>
          <a:latin typeface="+mn-lt"/>
          <a:ea typeface="+mn-ea"/>
          <a:cs typeface="+mn-cs"/>
        </a:defRPr>
      </a:lvl7pPr>
      <a:lvl8pPr marL="10240512" algn="l" defTabSz="2925860" rtl="0" eaLnBrk="1" latinLnBrk="0" hangingPunct="1">
        <a:defRPr sz="5733" kern="1200">
          <a:solidFill>
            <a:schemeClr val="tx1"/>
          </a:solidFill>
          <a:latin typeface="+mn-lt"/>
          <a:ea typeface="+mn-ea"/>
          <a:cs typeface="+mn-cs"/>
        </a:defRPr>
      </a:lvl8pPr>
      <a:lvl9pPr marL="11703443" algn="l" defTabSz="2925860" rtl="0" eaLnBrk="1" latinLnBrk="0" hangingPunct="1">
        <a:defRPr sz="57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9CD761E-A7C8-4F07-B206-9F2097AF8762}"/>
              </a:ext>
            </a:extLst>
          </p:cNvPr>
          <p:cNvSpPr txBox="1">
            <a:spLocks/>
          </p:cNvSpPr>
          <p:nvPr/>
        </p:nvSpPr>
        <p:spPr>
          <a:xfrm>
            <a:off x="9001125" y="2208860"/>
            <a:ext cx="25888950" cy="584775"/>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ctr">
              <a:lnSpc>
                <a:spcPct val="110000"/>
              </a:lnSpc>
              <a:spcBef>
                <a:spcPts val="600"/>
              </a:spcBef>
              <a:buNone/>
            </a:pPr>
            <a:r>
              <a:rPr lang="en-US" dirty="0">
                <a:solidFill>
                  <a:schemeClr val="bg1"/>
                </a:solidFill>
                <a:latin typeface="Times New Roman" panose="02020603050405020304" pitchFamily="18" charset="0"/>
                <a:cs typeface="Times New Roman" panose="02020603050405020304" pitchFamily="18" charset="0"/>
              </a:rPr>
              <a:t>Department of Mathematics, HKUST</a:t>
            </a:r>
            <a:endParaRPr lang="vi-VN" dirty="0">
              <a:solidFill>
                <a:schemeClr val="bg1"/>
              </a:solidFill>
              <a:latin typeface="Times New Roman" panose="02020603050405020304" pitchFamily="18" charset="0"/>
              <a:cs typeface="Times New Roman" panose="02020603050405020304" pitchFamily="18" charset="0"/>
            </a:endParaRPr>
          </a:p>
        </p:txBody>
      </p:sp>
      <p:sp>
        <p:nvSpPr>
          <p:cNvPr id="22" name="Text Placeholder 21">
            <a:extLst>
              <a:ext uri="{FF2B5EF4-FFF2-40B4-BE49-F238E27FC236}">
                <a16:creationId xmlns:a16="http://schemas.microsoft.com/office/drawing/2014/main" id="{1C7706D2-B474-4DE4-87E3-F4E095C705EF}"/>
              </a:ext>
            </a:extLst>
          </p:cNvPr>
          <p:cNvSpPr txBox="1">
            <a:spLocks/>
          </p:cNvSpPr>
          <p:nvPr/>
        </p:nvSpPr>
        <p:spPr>
          <a:xfrm>
            <a:off x="9001125" y="1362504"/>
            <a:ext cx="25888950" cy="646331"/>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ctr">
              <a:lnSpc>
                <a:spcPct val="110000"/>
              </a:lnSpc>
              <a:spcBef>
                <a:spcPts val="600"/>
              </a:spcBef>
              <a:buNone/>
            </a:pPr>
            <a:r>
              <a:rPr lang="en-US" sz="4000" dirty="0">
                <a:solidFill>
                  <a:schemeClr val="bg1"/>
                </a:solidFill>
                <a:latin typeface="Times New Roman" panose="02020603050405020304" pitchFamily="18" charset="0"/>
                <a:cs typeface="Times New Roman" panose="02020603050405020304" pitchFamily="18" charset="0"/>
              </a:rPr>
              <a:t>PHAM Trung Kien, DO Van Quyet 	{tkpham, vqdo}@connect.ust.hk</a:t>
            </a:r>
            <a:endParaRPr lang="vi-VN" sz="4000" dirty="0">
              <a:solidFill>
                <a:schemeClr val="bg1"/>
              </a:solidFill>
              <a:latin typeface="Times New Roman" panose="02020603050405020304" pitchFamily="18" charset="0"/>
              <a:cs typeface="Times New Roman" panose="02020603050405020304" pitchFamily="18" charset="0"/>
            </a:endParaRPr>
          </a:p>
        </p:txBody>
      </p:sp>
      <p:sp>
        <p:nvSpPr>
          <p:cNvPr id="23" name="Text Placeholder 22">
            <a:extLst>
              <a:ext uri="{FF2B5EF4-FFF2-40B4-BE49-F238E27FC236}">
                <a16:creationId xmlns:a16="http://schemas.microsoft.com/office/drawing/2014/main" id="{19EE7CB7-F019-4D9E-8490-51A225312942}"/>
              </a:ext>
            </a:extLst>
          </p:cNvPr>
          <p:cNvSpPr txBox="1">
            <a:spLocks/>
          </p:cNvSpPr>
          <p:nvPr/>
        </p:nvSpPr>
        <p:spPr>
          <a:xfrm>
            <a:off x="9001125" y="331481"/>
            <a:ext cx="25888950" cy="830997"/>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ctr">
              <a:lnSpc>
                <a:spcPct val="110000"/>
              </a:lnSpc>
              <a:spcBef>
                <a:spcPts val="600"/>
              </a:spcBef>
              <a:buNone/>
            </a:pPr>
            <a:r>
              <a:rPr lang="en-US" sz="6000" dirty="0">
                <a:solidFill>
                  <a:schemeClr val="bg1"/>
                </a:solidFill>
                <a:latin typeface="Times New Roman" panose="02020603050405020304" pitchFamily="18" charset="0"/>
                <a:cs typeface="Times New Roman" panose="02020603050405020304" pitchFamily="18" charset="0"/>
              </a:rPr>
              <a:t>MATH 4995 Milestone Report 1: Workers Supervision for Construction Safety </a:t>
            </a:r>
            <a:endParaRPr lang="vi-VN" sz="6000" dirty="0">
              <a:solidFill>
                <a:schemeClr val="bg1"/>
              </a:solidFill>
              <a:latin typeface="Times New Roman" panose="02020603050405020304" pitchFamily="18" charset="0"/>
              <a:cs typeface="Times New Roman" panose="02020603050405020304" pitchFamily="18" charset="0"/>
            </a:endParaRPr>
          </a:p>
        </p:txBody>
      </p:sp>
      <p:sp>
        <p:nvSpPr>
          <p:cNvPr id="24" name="Text Placeholder 23">
            <a:extLst>
              <a:ext uri="{FF2B5EF4-FFF2-40B4-BE49-F238E27FC236}">
                <a16:creationId xmlns:a16="http://schemas.microsoft.com/office/drawing/2014/main" id="{AD5915A5-3CBF-4D7B-B1C8-6F39964E3562}"/>
              </a:ext>
            </a:extLst>
          </p:cNvPr>
          <p:cNvSpPr txBox="1">
            <a:spLocks/>
          </p:cNvSpPr>
          <p:nvPr/>
        </p:nvSpPr>
        <p:spPr>
          <a:xfrm>
            <a:off x="464454" y="3755766"/>
            <a:ext cx="8123046"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1. INTRODUCTION</a:t>
            </a:r>
            <a:endParaRPr lang="vi-VN" sz="28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Text Placeholder 32">
                <a:extLst>
                  <a:ext uri="{FF2B5EF4-FFF2-40B4-BE49-F238E27FC236}">
                    <a16:creationId xmlns:a16="http://schemas.microsoft.com/office/drawing/2014/main" id="{84D6C874-CA21-4166-AECB-ADBE881D0E7E}"/>
                  </a:ext>
                </a:extLst>
              </p:cNvPr>
              <p:cNvSpPr txBox="1">
                <a:spLocks/>
              </p:cNvSpPr>
              <p:nvPr/>
            </p:nvSpPr>
            <p:spPr>
              <a:xfrm>
                <a:off x="537026" y="4232377"/>
                <a:ext cx="8027087" cy="8634098"/>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HK"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What is the problem?</a:t>
                </a:r>
              </a:p>
              <a:p>
                <a:pPr marL="0" indent="0" algn="just">
                  <a:lnSpc>
                    <a:spcPct val="110000"/>
                  </a:lnSpc>
                  <a:spcBef>
                    <a:spcPts val="600"/>
                  </a:spcBef>
                  <a:buNone/>
                </a:pPr>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construction industry has never been less worth attention with number of buildings, infrastructures, skyscrapers… significantly growing every year [1]. However, the number of workers injured or even died in tragic accidents happened in construction sites is also increasing excessively [2], making the need to enhance construction safety hotter and hotter. </a:t>
                </a:r>
              </a:p>
              <a:p>
                <a:pPr marL="0" indent="0" algn="just">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0000"/>
                  </a:lnSpc>
                  <a:spcBef>
                    <a:spcPts val="600"/>
                  </a:spcBef>
                  <a:buNone/>
                </a:pPr>
                <a:endParaRPr lang="en-HK" sz="18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10000"/>
                  </a:lnSpc>
                  <a:spcBef>
                    <a:spcPts val="600"/>
                  </a:spcBef>
                  <a:buNone/>
                </a:pPr>
                <a:r>
                  <a:rPr lang="en-HK" sz="18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Figure 1. Accidents in construction site</a:t>
                </a:r>
              </a:p>
              <a:p>
                <a:pPr marL="0" indent="0" algn="just">
                  <a:lnSpc>
                    <a:spcPct val="110000"/>
                  </a:lnSpc>
                  <a:spcBef>
                    <a:spcPts val="600"/>
                  </a:spcBef>
                  <a:buNone/>
                </a:pPr>
                <a:r>
                  <a:rPr lang="en-HK"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Previous proposed solutions and their limitation</a:t>
                </a:r>
              </a:p>
              <a:p>
                <a:pPr marL="0" indent="0" algn="just">
                  <a:lnSpc>
                    <a:spcPct val="110000"/>
                  </a:lnSpc>
                  <a:spcBef>
                    <a:spcPts val="600"/>
                  </a:spcBef>
                  <a:buNone/>
                </a:pPr>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Many recent popular methods involve distant monitoring systems with standard cameras properly setup on construction areas to keep track of construction progress and workers. However, they still require human supervisors to manipulate the monitors and have the surveillance range of cameras limited [3].</a:t>
                </a:r>
              </a:p>
              <a:p>
                <a:pPr marL="0" indent="0" algn="just">
                  <a:lnSpc>
                    <a:spcPct val="110000"/>
                  </a:lnSpc>
                  <a:spcBef>
                    <a:spcPts val="600"/>
                  </a:spcBef>
                  <a:buNone/>
                </a:pPr>
                <a:r>
                  <a:rPr lang="en-HK"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Our approach</a:t>
                </a:r>
              </a:p>
              <a:p>
                <a:pPr marL="0" indent="0" algn="just">
                  <a:lnSpc>
                    <a:spcPct val="110000"/>
                  </a:lnSpc>
                  <a:spcBef>
                    <a:spcPts val="600"/>
                  </a:spcBef>
                  <a:buNone/>
                </a:pPr>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Attempting to overcome those drawbacks, this project will focus on building AI monitor to manage fisheye frames retrieved from onsite 360</a:t>
                </a:r>
                <a14:m>
                  <m:oMath xmlns:m="http://schemas.openxmlformats.org/officeDocument/2006/math">
                    <m:r>
                      <a:rPr lang="en-HK"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overhead camera, adopting State-of-the-art (SOTA) Object Detection and Image Classification models.</a:t>
                </a:r>
                <a:endParaRPr lang="vi-VN" sz="20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8" name="Text Placeholder 32">
                <a:extLst>
                  <a:ext uri="{FF2B5EF4-FFF2-40B4-BE49-F238E27FC236}">
                    <a16:creationId xmlns:a16="http://schemas.microsoft.com/office/drawing/2014/main" id="{84D6C874-CA21-4166-AECB-ADBE881D0E7E}"/>
                  </a:ext>
                </a:extLst>
              </p:cNvPr>
              <p:cNvSpPr txBox="1">
                <a:spLocks noRot="1" noChangeAspect="1" noMove="1" noResize="1" noEditPoints="1" noAdjustHandles="1" noChangeArrowheads="1" noChangeShapeType="1" noTextEdit="1"/>
              </p:cNvSpPr>
              <p:nvPr/>
            </p:nvSpPr>
            <p:spPr>
              <a:xfrm>
                <a:off x="537026" y="4232377"/>
                <a:ext cx="8027087" cy="8634098"/>
              </a:xfrm>
              <a:prstGeom prst="rect">
                <a:avLst/>
              </a:prstGeom>
              <a:blipFill>
                <a:blip r:embed="rId2"/>
                <a:stretch>
                  <a:fillRect l="-759" t="-282" r="-835" b="-282"/>
                </a:stretch>
              </a:blipFill>
            </p:spPr>
            <p:txBody>
              <a:bodyPr/>
              <a:lstStyle/>
              <a:p>
                <a:r>
                  <a:rPr lang="en-HK">
                    <a:noFill/>
                  </a:rPr>
                  <a:t> </a:t>
                </a:r>
              </a:p>
            </p:txBody>
          </p:sp>
        </mc:Fallback>
      </mc:AlternateContent>
      <p:sp>
        <p:nvSpPr>
          <p:cNvPr id="29" name="Text Placeholder 37">
            <a:extLst>
              <a:ext uri="{FF2B5EF4-FFF2-40B4-BE49-F238E27FC236}">
                <a16:creationId xmlns:a16="http://schemas.microsoft.com/office/drawing/2014/main" id="{BC406A1D-6E35-4A97-8FC1-39AEC449BB8A}"/>
              </a:ext>
            </a:extLst>
          </p:cNvPr>
          <p:cNvSpPr txBox="1">
            <a:spLocks/>
          </p:cNvSpPr>
          <p:nvPr/>
        </p:nvSpPr>
        <p:spPr>
          <a:xfrm>
            <a:off x="35384232" y="15615235"/>
            <a:ext cx="7969941" cy="4050035"/>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342900" indent="-342900" algn="just">
              <a:lnSpc>
                <a:spcPct val="110000"/>
              </a:lnSpc>
              <a:spcBef>
                <a:spcPts val="600"/>
              </a:spcBef>
              <a:spcAft>
                <a:spcPts val="600"/>
              </a:spcAft>
              <a:buFont typeface="+mj-lt"/>
              <a:buAutoNum type="arabicPeriod"/>
            </a:pPr>
            <a:r>
              <a:rPr lang="en-HK" sz="1600" dirty="0">
                <a:latin typeface="Times New Roman" panose="02020603050405020304" pitchFamily="18" charset="0"/>
                <a:ea typeface="Calibri" panose="020F0502020204030204" pitchFamily="34" charset="0"/>
                <a:cs typeface="Times New Roman" panose="02020603050405020304" pitchFamily="18" charset="0"/>
              </a:rPr>
              <a:t>United Nations Environment Programme. 2020 Global Status Report for Buildings and Construction: Towards a Zero-emission, Efficient and Resilient Buildings and Construction Sector. Nairobi, 2020.</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0000"/>
              </a:lnSpc>
              <a:spcBef>
                <a:spcPts val="600"/>
              </a:spcBef>
              <a:spcAft>
                <a:spcPts val="600"/>
              </a:spcAft>
              <a:buFont typeface="+mj-lt"/>
              <a:buAutoNum type="arabicPeriod"/>
            </a:pPr>
            <a:r>
              <a:rPr lang="en-US" sz="1600" dirty="0">
                <a:latin typeface="Times New Roman" panose="02020603050405020304" pitchFamily="18" charset="0"/>
                <a:cs typeface="Times New Roman" panose="02020603050405020304" pitchFamily="18" charset="0"/>
              </a:rPr>
              <a:t>CPWR – The Center for Construction Research and Training. </a:t>
            </a:r>
            <a:r>
              <a:rPr lang="en-HK" sz="1600" dirty="0">
                <a:latin typeface="Times New Roman" panose="02020603050405020304" pitchFamily="18" charset="0"/>
                <a:cs typeface="Times New Roman" panose="02020603050405020304" pitchFamily="18" charset="0"/>
              </a:rPr>
              <a:t>Data Bulletin: </a:t>
            </a:r>
            <a:r>
              <a:rPr lang="en-US" sz="1600" dirty="0">
                <a:latin typeface="Times New Roman" panose="02020603050405020304" pitchFamily="18" charset="0"/>
                <a:cs typeface="Times New Roman" panose="02020603050405020304" pitchFamily="18" charset="0"/>
              </a:rPr>
              <a:t>Fatal Injury Trends in the Construction Industry, 02 2021</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0000"/>
              </a:lnSpc>
              <a:spcBef>
                <a:spcPts val="600"/>
              </a:spcBef>
              <a:spcAft>
                <a:spcPts val="600"/>
              </a:spcAft>
              <a:buFont typeface="+mj-lt"/>
              <a:buAutoNum type="arabicPeriod"/>
            </a:pPr>
            <a:r>
              <a:rPr lang="en-US" sz="1600" b="0" i="0" dirty="0">
                <a:effectLst/>
                <a:latin typeface="Times New Roman" panose="02020603050405020304" pitchFamily="18" charset="0"/>
                <a:ea typeface="Tahoma" panose="020B0604030504040204" pitchFamily="34" charset="0"/>
                <a:cs typeface="Times New Roman" panose="02020603050405020304" pitchFamily="18" charset="0"/>
              </a:rPr>
              <a:t>T. Anojan and C. S. A. Siriwardana</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b="0" i="0" dirty="0">
                <a:effectLst/>
                <a:latin typeface="Times New Roman" panose="02020603050405020304" pitchFamily="18" charset="0"/>
                <a:ea typeface="Tahoma" panose="020B0604030504040204" pitchFamily="34" charset="0"/>
                <a:cs typeface="Times New Roman" panose="02020603050405020304" pitchFamily="18" charset="0"/>
              </a:rPr>
              <a:t>A Study to Investigate the Factors Affecting Construction Worker Performance. In </a:t>
            </a:r>
            <a:r>
              <a:rPr lang="en-US" sz="1600" b="0" i="1" dirty="0">
                <a:effectLst/>
                <a:latin typeface="Times New Roman" panose="02020603050405020304" pitchFamily="18" charset="0"/>
                <a:ea typeface="Tahoma" panose="020B0604030504040204" pitchFamily="34" charset="0"/>
                <a:cs typeface="Times New Roman" panose="02020603050405020304" pitchFamily="18" charset="0"/>
              </a:rPr>
              <a:t>2021 Moratuwa Engineering Research Conference (MERCon)</a:t>
            </a:r>
            <a:r>
              <a:rPr lang="en-US" sz="1600" b="0" i="0" dirty="0">
                <a:effectLst/>
                <a:latin typeface="Times New Roman" panose="02020603050405020304" pitchFamily="18" charset="0"/>
                <a:ea typeface="Tahoma" panose="020B0604030504040204" pitchFamily="34" charset="0"/>
                <a:cs typeface="Times New Roman" panose="02020603050405020304" pitchFamily="18" charset="0"/>
              </a:rPr>
              <a:t>, pages 13–18, 2021.</a:t>
            </a:r>
            <a:endParaRPr lang="en-US" sz="1600" u="sng"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lnSpc>
                <a:spcPct val="110000"/>
              </a:lnSpc>
              <a:spcBef>
                <a:spcPts val="600"/>
              </a:spcBef>
              <a:spcAft>
                <a:spcPts val="600"/>
              </a:spcAft>
              <a:buFont typeface="+mj-lt"/>
              <a:buAutoNum type="arabicPeriod"/>
            </a:pPr>
            <a:r>
              <a:rPr lang="en-HK" sz="1600" dirty="0">
                <a:effectLst/>
                <a:latin typeface="Times New Roman" panose="02020603050405020304" pitchFamily="18" charset="0"/>
                <a:ea typeface="Calibri" panose="020F0502020204030204" pitchFamily="34" charset="0"/>
                <a:cs typeface="Times New Roman" panose="02020603050405020304" pitchFamily="18" charset="0"/>
              </a:rPr>
              <a:t>Z. Duan, M. Ozan Tezcan, H. Nakamura, P. Ishwar, and J. Konrad. Rapid: Rotation-aware people detection in overhead fisheye images. In </a:t>
            </a:r>
            <a:r>
              <a:rPr lang="en-HK" sz="1600" i="1" dirty="0">
                <a:effectLst/>
                <a:latin typeface="Times New Roman" panose="02020603050405020304" pitchFamily="18" charset="0"/>
                <a:ea typeface="Calibri" panose="020F0502020204030204" pitchFamily="34" charset="0"/>
                <a:cs typeface="Times New Roman" panose="02020603050405020304" pitchFamily="18" charset="0"/>
              </a:rPr>
              <a:t>2020 IEEE/CVF Conference on Computer Vision and Pattern Recognition Workshops (CVPRW)</a:t>
            </a:r>
            <a:r>
              <a:rPr lang="en-HK" sz="1600" dirty="0">
                <a:effectLst/>
                <a:latin typeface="Times New Roman" panose="02020603050405020304" pitchFamily="18" charset="0"/>
                <a:ea typeface="Calibri" panose="020F0502020204030204" pitchFamily="34" charset="0"/>
                <a:cs typeface="Times New Roman" panose="02020603050405020304" pitchFamily="18" charset="0"/>
              </a:rPr>
              <a:t>, pages 2700–2709, 2020.</a:t>
            </a:r>
          </a:p>
          <a:p>
            <a:pPr marL="342900" indent="-342900" algn="just">
              <a:lnSpc>
                <a:spcPct val="110000"/>
              </a:lnSpc>
              <a:spcBef>
                <a:spcPts val="600"/>
              </a:spcBef>
              <a:spcAft>
                <a:spcPts val="600"/>
              </a:spcAft>
              <a:buFont typeface="+mj-lt"/>
              <a:buAutoNum type="arabicPeriod"/>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 Tan and Q. V. Le.   Efficientnetv2:  Smaller models andfaster training.ArXiv, abs/2104.00298, 2021.</a:t>
            </a:r>
            <a:endParaRPr lang="vi-VN" sz="16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5B29550F-AF0E-49B5-BDE2-8BE4B1DD78E6}"/>
              </a:ext>
            </a:extLst>
          </p:cNvPr>
          <p:cNvSpPr txBox="1"/>
          <p:nvPr/>
        </p:nvSpPr>
        <p:spPr>
          <a:xfrm>
            <a:off x="9286612" y="5357242"/>
            <a:ext cx="8027087" cy="6801927"/>
          </a:xfrm>
          <a:prstGeom prst="rect">
            <a:avLst/>
          </a:prstGeom>
          <a:noFill/>
        </p:spPr>
        <p:txBody>
          <a:bodyPr wrap="square" rtlCol="0">
            <a:spAutoFit/>
          </a:bodyPr>
          <a:lstStyle/>
          <a:p>
            <a:pPr algn="just">
              <a:lnSpc>
                <a:spcPct val="110000"/>
              </a:lnSpc>
              <a:spcBef>
                <a:spcPts val="600"/>
              </a:spcBef>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3.1. To train our Detector</a:t>
            </a: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We use two datasets, HABBOF and CEPDOF. Both are publicly available, captured by overhead fisheye cameras, and importantly annotated with rotated bounding boxes. While HABBOF has the number of frames and people within a frame limited, also lack of challenging cases; CEPDOF contains many more frames and people, especially challenging scenarios such as crowed room, low-light condition, or various human body poses. </a:t>
            </a:r>
          </a:p>
          <a:p>
            <a:pPr algn="just">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10000"/>
              </a:lnSpc>
              <a:spcBef>
                <a:spcPts val="600"/>
              </a:spcBef>
            </a:pPr>
            <a:r>
              <a:rPr lang="en-US" sz="1800" i="1" dirty="0">
                <a:latin typeface="Times New Roman" panose="02020603050405020304" pitchFamily="18" charset="0"/>
                <a:ea typeface="SimSun" panose="02010600030101010101" pitchFamily="2" charset="-122"/>
                <a:cs typeface="Times New Roman" panose="02020603050405020304" pitchFamily="18" charset="0"/>
              </a:rPr>
              <a:t>Table 1.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Statistics of datasets for object detection on overhead fisheye images</a:t>
            </a:r>
            <a:endParaRPr lang="en-US" sz="1800" i="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3.2. </a:t>
            </a:r>
            <a:r>
              <a:rPr lang="en-US" sz="2400" b="1" dirty="0">
                <a:latin typeface="Times New Roman" panose="02020603050405020304" pitchFamily="18" charset="0"/>
                <a:ea typeface="SimSun" panose="02010600030101010101" pitchFamily="2" charset="-122"/>
                <a:cs typeface="Times New Roman" panose="02020603050405020304" pitchFamily="18" charset="0"/>
              </a:rPr>
              <a:t>To train our </a:t>
            </a: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Classifier</a:t>
            </a:r>
          </a:p>
          <a:p>
            <a:pPr algn="just">
              <a:lnSpc>
                <a:spcPct val="110000"/>
              </a:lnSpc>
              <a:spcBef>
                <a:spcPts val="600"/>
              </a:spcBef>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Simultaneously, we have been collecting datasets for training our classifier’s instances by scraping, crawling, and cropping from open sources on the internet like Google Images and Shutterstock. </a:t>
            </a:r>
          </a:p>
          <a:p>
            <a:pPr algn="just">
              <a:lnSpc>
                <a:spcPct val="110000"/>
              </a:lnSpc>
              <a:spcBef>
                <a:spcPts val="600"/>
              </a:spcBef>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two most common safety equipment that we are focusing on are the safety helmet and safety jacket. Dataset consisting of 20000 images for wearing safety helmet classification is ready and waited for training while the one for safety jacket is still under collecting and preprocessing.</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DD7973D-6723-4D40-A2C0-38B0C6786887}"/>
                  </a:ext>
                </a:extLst>
              </p:cNvPr>
              <p:cNvSpPr txBox="1"/>
              <p:nvPr/>
            </p:nvSpPr>
            <p:spPr>
              <a:xfrm>
                <a:off x="17922408" y="3755767"/>
                <a:ext cx="8027087" cy="17484851"/>
              </a:xfrm>
              <a:prstGeom prst="rect">
                <a:avLst/>
              </a:prstGeom>
              <a:noFill/>
            </p:spPr>
            <p:txBody>
              <a:bodyPr wrap="square" rtlCol="0">
                <a:spAutoFit/>
              </a:bodyPr>
              <a:lstStyle/>
              <a:p>
                <a:pPr algn="just">
                  <a:lnSpc>
                    <a:spcPct val="110000"/>
                  </a:lnSpc>
                  <a:spcBef>
                    <a:spcPts val="600"/>
                  </a:spcBef>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Why RAPiD?</a:t>
                </a: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Unlike some other YOLO-based methods which use radial-aligned bounding boxes or rotated anchor boxes with step of 15 degree and require significant pre/post-processing, RAPiD only introduces a new entry </a:t>
                </a:r>
                <a14:m>
                  <m:oMath xmlns:m="http://schemas.openxmlformats.org/officeDocument/2006/math">
                    <m:sSub>
                      <m:sSubPr>
                        <m:ctrlPr>
                          <a:rPr lang="vi-VN"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vi-VN"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sub>
                    </m:sSub>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 output tuples to predict angle of the corresponding bounding box which do not produce additional computational complexity.</a:t>
                </a:r>
              </a:p>
              <a:p>
                <a:pPr algn="just">
                  <a:lnSpc>
                    <a:spcPct val="110000"/>
                  </a:lnSpc>
                  <a:spcBef>
                    <a:spcPts val="600"/>
                  </a:spcBef>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How abou</a:t>
                </a:r>
                <a:r>
                  <a:rPr lang="en-US" sz="2000" b="1" dirty="0">
                    <a:latin typeface="Times New Roman" panose="02020603050405020304" pitchFamily="18" charset="0"/>
                    <a:ea typeface="SimSun" panose="02010600030101010101" pitchFamily="2" charset="-122"/>
                    <a:cs typeface="Times New Roman" panose="02020603050405020304" pitchFamily="18" charset="0"/>
                  </a:rPr>
                  <a:t>t its performance?</a:t>
                </a:r>
                <a:endParaRPr lang="en-US"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Table 3 in [4] compare performance of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RAPiD</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 terms of Average Precision and F-measure versus previous SOTA methods when they were first pretrained on MS COCO 2017, then cross-validated on three datasets MW-R, HABBOF, and CEPDOF.</a:t>
                </a:r>
                <a:r>
                  <a:rPr lang="en-US" sz="2000" dirty="0">
                    <a:latin typeface="Times New Roman" panose="02020603050405020304" pitchFamily="18" charset="0"/>
                    <a:ea typeface="SimSun" panose="02010600030101010101" pitchFamily="2" charset="-122"/>
                    <a:cs typeface="Times New Roman" panose="02020603050405020304" pitchFamily="18" charset="0"/>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Clearly,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RAPiD</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outperforms other previous SOTA models in both accuracy and inference time. Thus, it suits our need in this project.</a:t>
                </a:r>
                <a:endParaRPr lang="en-US" sz="2400" b="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400" b="1" dirty="0">
                    <a:latin typeface="Times New Roman" panose="02020603050405020304" pitchFamily="18" charset="0"/>
                    <a:ea typeface="SimSun" panose="02010600030101010101" pitchFamily="2" charset="-122"/>
                    <a:cs typeface="Times New Roman" panose="02020603050405020304" pitchFamily="18" charset="0"/>
                  </a:rPr>
                  <a:t>4.2. EfficientNetV2 [5]</a:t>
                </a:r>
                <a:endParaRPr lang="en-US" sz="2400" b="1"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EfficientNetV2 is new family of convolutional neural network mainly for classification. Its primary aim is to have better paramater efficiency and faster training speed. Using Neural Architecture Search (NAS) method, models sampling from space of MBConv and Fused-MBConv blocks are experimented and reported, then the best architecture that optimizes training and parameter efficiency is chosen.</a:t>
                </a:r>
              </a:p>
              <a:p>
                <a:pPr algn="just">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b="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1800" i="1"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1800" i="1"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10000"/>
                  </a:lnSpc>
                  <a:spcBef>
                    <a:spcPts val="600"/>
                  </a:spcBef>
                </a:pP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Figure 4. Structure of MBConv, Fused-MBConv blocks, and EfficientNetV2-S</a:t>
                </a:r>
                <a:endParaRPr lang="en-US" sz="1800" b="1" i="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000" b="1" dirty="0">
                    <a:latin typeface="Times New Roman" panose="02020603050405020304" pitchFamily="18" charset="0"/>
                    <a:ea typeface="SimSun" panose="02010600030101010101" pitchFamily="2" charset="-122"/>
                    <a:cs typeface="Times New Roman" panose="02020603050405020304" pitchFamily="18" charset="0"/>
                  </a:rPr>
                  <a:t>Adjustment when applying P</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rogressive Learning</a:t>
                </a: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To further speed up training process, progressive learning is adopted. It starts with small images, then gradually increase the image size. To overcome overfitting problem when training models with large images, EfficientNetV2 has been equipped adaptive regularization – weak in the first few epochs (corresponding to small images) and stronger in later epoch, instead of keeping th</a:t>
                </a:r>
                <a:r>
                  <a:rPr lang="en-US" sz="2000" dirty="0">
                    <a:latin typeface="Times New Roman" panose="02020603050405020304" pitchFamily="18" charset="0"/>
                    <a:ea typeface="SimSun" panose="02010600030101010101" pitchFamily="2" charset="-122"/>
                    <a:cs typeface="Times New Roman" panose="02020603050405020304" pitchFamily="18" charset="0"/>
                  </a:rPr>
                  <a:t>e same regularization for all epochs</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Apart from that, due to slow speed of training model with very large-size images, the maximum size of input images is set to 380x380 instead of usual 512x512.</a:t>
                </a:r>
              </a:p>
              <a:p>
                <a:pPr algn="just">
                  <a:lnSpc>
                    <a:spcPct val="110000"/>
                  </a:lnSpc>
                  <a:spcBef>
                    <a:spcPts val="600"/>
                  </a:spcBef>
                </a:pPr>
                <a:r>
                  <a:rPr lang="en-US" sz="2000" b="1" dirty="0">
                    <a:latin typeface="Times New Roman" panose="02020603050405020304" pitchFamily="18" charset="0"/>
                    <a:ea typeface="SimSun" panose="02010600030101010101" pitchFamily="2" charset="-122"/>
                    <a:cs typeface="Times New Roman" panose="02020603050405020304" pitchFamily="18" charset="0"/>
                  </a:rPr>
                  <a:t>Its performance</a:t>
                </a:r>
                <a:endParaRPr lang="vi-VN"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comparison to previous SOTA models on ImageNet</a:t>
                </a:r>
                <a:r>
                  <a:rPr lang="en-US" sz="2000" b="1"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ILSVRC2012 dataset, EfficientNetV2 networks is up to 6.8x smaller in parameter size, much faster in both training and inference while maintaining approximately the same or higher accuracy.</a:t>
                </a: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downstream tasks like CIFAR-10, CIFAR-100, Flowers and Cars, after fine-tuned on those datasets, EfficientNetV2 also surpass performance of previous models. That suggested the capability of the model in specific tasks, such as ours.</a:t>
                </a:r>
                <a:endParaRPr lang="vi-VN" sz="2000"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p:sp>
            <p:nvSpPr>
              <p:cNvPr id="36" name="TextBox 35">
                <a:extLst>
                  <a:ext uri="{FF2B5EF4-FFF2-40B4-BE49-F238E27FC236}">
                    <a16:creationId xmlns:a16="http://schemas.microsoft.com/office/drawing/2014/main" id="{DDD7973D-6723-4D40-A2C0-38B0C6786887}"/>
                  </a:ext>
                </a:extLst>
              </p:cNvPr>
              <p:cNvSpPr txBox="1">
                <a:spLocks noRot="1" noChangeAspect="1" noMove="1" noResize="1" noEditPoints="1" noAdjustHandles="1" noChangeArrowheads="1" noChangeShapeType="1" noTextEdit="1"/>
              </p:cNvSpPr>
              <p:nvPr/>
            </p:nvSpPr>
            <p:spPr>
              <a:xfrm>
                <a:off x="17922408" y="3755767"/>
                <a:ext cx="8027087" cy="17484851"/>
              </a:xfrm>
              <a:prstGeom prst="rect">
                <a:avLst/>
              </a:prstGeom>
              <a:blipFill>
                <a:blip r:embed="rId3"/>
                <a:stretch>
                  <a:fillRect l="-1139" t="-139" r="-835"/>
                </a:stretch>
              </a:blipFill>
            </p:spPr>
            <p:txBody>
              <a:bodyPr/>
              <a:lstStyle/>
              <a:p>
                <a:r>
                  <a:rPr lang="en-HK">
                    <a:noFill/>
                  </a:rPr>
                  <a:t> </a:t>
                </a:r>
              </a:p>
            </p:txBody>
          </p:sp>
        </mc:Fallback>
      </mc:AlternateContent>
      <p:sp>
        <p:nvSpPr>
          <p:cNvPr id="43" name="Text Placeholder 25">
            <a:extLst>
              <a:ext uri="{FF2B5EF4-FFF2-40B4-BE49-F238E27FC236}">
                <a16:creationId xmlns:a16="http://schemas.microsoft.com/office/drawing/2014/main" id="{F779301F-4310-4EB0-8C46-0D5282C693BD}"/>
              </a:ext>
            </a:extLst>
          </p:cNvPr>
          <p:cNvSpPr txBox="1">
            <a:spLocks/>
          </p:cNvSpPr>
          <p:nvPr/>
        </p:nvSpPr>
        <p:spPr>
          <a:xfrm>
            <a:off x="35274693" y="15102934"/>
            <a:ext cx="8079479"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6. REFERENCE</a:t>
            </a:r>
          </a:p>
        </p:txBody>
      </p:sp>
      <p:sp>
        <p:nvSpPr>
          <p:cNvPr id="44" name="Text Placeholder 25">
            <a:extLst>
              <a:ext uri="{FF2B5EF4-FFF2-40B4-BE49-F238E27FC236}">
                <a16:creationId xmlns:a16="http://schemas.microsoft.com/office/drawing/2014/main" id="{D9CD5B63-D3B1-41D5-95A5-5F158641F97A}"/>
              </a:ext>
            </a:extLst>
          </p:cNvPr>
          <p:cNvSpPr txBox="1">
            <a:spLocks/>
          </p:cNvSpPr>
          <p:nvPr/>
        </p:nvSpPr>
        <p:spPr>
          <a:xfrm>
            <a:off x="35307790" y="19863801"/>
            <a:ext cx="8011906"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7. CONTRIBUTION</a:t>
            </a:r>
          </a:p>
        </p:txBody>
      </p:sp>
      <p:grpSp>
        <p:nvGrpSpPr>
          <p:cNvPr id="3" name="Group 2">
            <a:extLst>
              <a:ext uri="{FF2B5EF4-FFF2-40B4-BE49-F238E27FC236}">
                <a16:creationId xmlns:a16="http://schemas.microsoft.com/office/drawing/2014/main" id="{5649E516-D8D0-4C15-A91B-5AE055A845CF}"/>
              </a:ext>
            </a:extLst>
          </p:cNvPr>
          <p:cNvGrpSpPr/>
          <p:nvPr/>
        </p:nvGrpSpPr>
        <p:grpSpPr>
          <a:xfrm>
            <a:off x="1975794" y="6438619"/>
            <a:ext cx="5126960" cy="1939487"/>
            <a:chOff x="1975794" y="6679013"/>
            <a:chExt cx="5126960" cy="1939487"/>
          </a:xfrm>
        </p:grpSpPr>
        <p:pic>
          <p:nvPicPr>
            <p:cNvPr id="46" name="Picture 4">
              <a:extLst>
                <a:ext uri="{FF2B5EF4-FFF2-40B4-BE49-F238E27FC236}">
                  <a16:creationId xmlns:a16="http://schemas.microsoft.com/office/drawing/2014/main" id="{0F9F8DD6-C050-4334-B47E-80A8894EE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5794" y="6679014"/>
              <a:ext cx="2332771" cy="193948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a:extLst>
                <a:ext uri="{FF2B5EF4-FFF2-40B4-BE49-F238E27FC236}">
                  <a16:creationId xmlns:a16="http://schemas.microsoft.com/office/drawing/2014/main" id="{F417C6B8-A51B-45DB-924B-C5AFF16B6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988" y="6679013"/>
              <a:ext cx="2409766" cy="1939485"/>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Text Placeholder 23">
            <a:extLst>
              <a:ext uri="{FF2B5EF4-FFF2-40B4-BE49-F238E27FC236}">
                <a16:creationId xmlns:a16="http://schemas.microsoft.com/office/drawing/2014/main" id="{77807129-509F-4CDA-9036-A6E350F8E1B2}"/>
              </a:ext>
            </a:extLst>
          </p:cNvPr>
          <p:cNvSpPr txBox="1">
            <a:spLocks/>
          </p:cNvSpPr>
          <p:nvPr/>
        </p:nvSpPr>
        <p:spPr>
          <a:xfrm>
            <a:off x="478970" y="12914174"/>
            <a:ext cx="8080968"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2. OBJECTIVES</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50" name="Text Placeholder 31">
            <a:extLst>
              <a:ext uri="{FF2B5EF4-FFF2-40B4-BE49-F238E27FC236}">
                <a16:creationId xmlns:a16="http://schemas.microsoft.com/office/drawing/2014/main" id="{C92F1F51-8984-4A81-8ABD-D65B88F31C02}"/>
              </a:ext>
            </a:extLst>
          </p:cNvPr>
          <p:cNvSpPr txBox="1">
            <a:spLocks/>
          </p:cNvSpPr>
          <p:nvPr/>
        </p:nvSpPr>
        <p:spPr>
          <a:xfrm>
            <a:off x="537026" y="13398462"/>
            <a:ext cx="8050474" cy="7950181"/>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Our AI monitor consists of </a:t>
            </a:r>
            <a:r>
              <a:rPr lang="en-US" sz="2000" b="1" dirty="0">
                <a:latin typeface="Times New Roman" panose="02020603050405020304" pitchFamily="18" charset="0"/>
                <a:ea typeface="Calibri" panose="020F0502020204030204" pitchFamily="34" charset="0"/>
                <a:cs typeface="Times New Roman" panose="02020603050405020304" pitchFamily="18" charset="0"/>
              </a:rPr>
              <a:t>two major components</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pPr marL="360000" algn="just">
              <a:lnSpc>
                <a:spcPct val="110000"/>
              </a:lnSpc>
              <a:spcBef>
                <a:spcPts val="600"/>
              </a:spcBef>
            </a:pPr>
            <a:r>
              <a:rPr lang="en-US" sz="2000" dirty="0">
                <a:latin typeface="Times New Roman" panose="02020603050405020304" pitchFamily="18" charset="0"/>
                <a:ea typeface="Calibri" panose="020F0502020204030204" pitchFamily="34" charset="0"/>
                <a:cs typeface="Times New Roman" panose="02020603050405020304" pitchFamily="18" charset="0"/>
              </a:rPr>
              <a:t>a </a:t>
            </a:r>
            <a:r>
              <a:rPr lang="en-US" sz="2000" b="1" dirty="0">
                <a:latin typeface="Times New Roman" panose="02020603050405020304" pitchFamily="18" charset="0"/>
                <a:ea typeface="Calibri" panose="020F0502020204030204" pitchFamily="34" charset="0"/>
                <a:cs typeface="Times New Roman" panose="02020603050405020304" pitchFamily="18" charset="0"/>
              </a:rPr>
              <a:t>Multi-Person Detector</a:t>
            </a:r>
            <a:r>
              <a:rPr lang="en-US" sz="2000" dirty="0">
                <a:latin typeface="Times New Roman" panose="02020603050405020304" pitchFamily="18" charset="0"/>
                <a:ea typeface="Calibri" panose="020F0502020204030204" pitchFamily="34" charset="0"/>
                <a:cs typeface="Times New Roman" panose="02020603050405020304" pitchFamily="18" charset="0"/>
              </a:rPr>
              <a:t> to locate every worker inside input frames </a:t>
            </a:r>
          </a:p>
          <a:p>
            <a:pPr marL="360000" algn="just">
              <a:lnSpc>
                <a:spcPct val="110000"/>
              </a:lnSpc>
              <a:spcBef>
                <a:spcPts val="600"/>
              </a:spcBef>
            </a:pPr>
            <a:r>
              <a:rPr lang="en-US" sz="2000" dirty="0">
                <a:latin typeface="Times New Roman" panose="02020603050405020304" pitchFamily="18" charset="0"/>
                <a:ea typeface="Calibri" panose="020F0502020204030204" pitchFamily="34" charset="0"/>
                <a:cs typeface="Times New Roman" panose="02020603050405020304" pitchFamily="18" charset="0"/>
              </a:rPr>
              <a:t>a </a:t>
            </a:r>
            <a:r>
              <a:rPr lang="en-US" sz="2000" b="1" dirty="0">
                <a:latin typeface="Times New Roman" panose="02020603050405020304" pitchFamily="18" charset="0"/>
                <a:ea typeface="Calibri" panose="020F0502020204030204" pitchFamily="34" charset="0"/>
                <a:cs typeface="Times New Roman" panose="02020603050405020304" pitchFamily="18" charset="0"/>
              </a:rPr>
              <a:t>Binary Image Classifier </a:t>
            </a:r>
            <a:r>
              <a:rPr lang="en-US" sz="2000" dirty="0">
                <a:latin typeface="Times New Roman" panose="02020603050405020304" pitchFamily="18" charset="0"/>
                <a:ea typeface="Calibri" panose="020F0502020204030204" pitchFamily="34" charset="0"/>
                <a:cs typeface="Times New Roman" panose="02020603050405020304" pitchFamily="18" charset="0"/>
              </a:rPr>
              <a:t>to determine whether those workers are wearing required types of safety equipment or not. </a:t>
            </a:r>
          </a:p>
          <a:p>
            <a:pPr marL="0" indent="0" algn="just">
              <a:lnSpc>
                <a:spcPct val="110000"/>
              </a:lnSpc>
              <a:spcBef>
                <a:spcPts val="600"/>
              </a:spcBef>
              <a:buNone/>
            </a:pPr>
            <a:r>
              <a:rPr lang="en-US" sz="2400" b="1" dirty="0">
                <a:latin typeface="Times New Roman" panose="02020603050405020304" pitchFamily="18" charset="0"/>
                <a:ea typeface="Calibri" panose="020F0502020204030204" pitchFamily="34" charset="0"/>
                <a:cs typeface="Times New Roman" panose="02020603050405020304" pitchFamily="18" charset="0"/>
              </a:rPr>
              <a:t>2.1. Detector</a:t>
            </a:r>
          </a:p>
          <a:p>
            <a:pPr marL="0" indent="0" algn="just">
              <a:lnSpc>
                <a:spcPct val="110000"/>
              </a:lnSpc>
              <a:spcBef>
                <a:spcPts val="600"/>
              </a:spcBef>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As we put concentration on fisheye frames retrieved from 360</a:t>
            </a:r>
            <a:r>
              <a:rPr lang="en-US" sz="2000" baseline="30000" dirty="0">
                <a:latin typeface="Times New Roman" panose="02020603050405020304" pitchFamily="18" charset="0"/>
                <a:ea typeface="Calibri" panose="020F0502020204030204" pitchFamily="34" charset="0"/>
                <a:cs typeface="Times New Roman" panose="02020603050405020304" pitchFamily="18" charset="0"/>
              </a:rPr>
              <a:t>o</a:t>
            </a:r>
            <a:r>
              <a:rPr lang="en-US" sz="2000" dirty="0">
                <a:latin typeface="Times New Roman" panose="02020603050405020304" pitchFamily="18" charset="0"/>
                <a:ea typeface="Calibri" panose="020F0502020204030204" pitchFamily="34" charset="0"/>
                <a:cs typeface="Times New Roman" panose="02020603050405020304" pitchFamily="18" charset="0"/>
              </a:rPr>
              <a:t> cameras, we will attempt to replicate and retrain </a:t>
            </a:r>
            <a:r>
              <a:rPr lang="en-HK" sz="2000" dirty="0">
                <a:latin typeface="Times New Roman" panose="02020603050405020304" pitchFamily="18" charset="0"/>
                <a:ea typeface="Calibri" panose="020F0502020204030204" pitchFamily="34" charset="0"/>
                <a:cs typeface="Times New Roman" panose="02020603050405020304" pitchFamily="18" charset="0"/>
              </a:rPr>
              <a:t>Rotation-Aware People Detection (RAPiD) model, which has shown outstanding performance on detecting people inside fisheye frames, to be our detector [4].</a:t>
            </a:r>
          </a:p>
          <a:p>
            <a:pPr marL="0" indent="0" algn="just">
              <a:lnSpc>
                <a:spcPct val="110000"/>
              </a:lnSpc>
              <a:spcBef>
                <a:spcPts val="600"/>
              </a:spcBef>
              <a:buNone/>
            </a:pPr>
            <a:r>
              <a:rPr lang="en-HK" sz="2000" dirty="0">
                <a:latin typeface="Times New Roman" panose="02020603050405020304" pitchFamily="18" charset="0"/>
                <a:ea typeface="Calibri" panose="020F0502020204030204" pitchFamily="34" charset="0"/>
                <a:cs typeface="Times New Roman" panose="02020603050405020304" pitchFamily="18" charset="0"/>
              </a:rPr>
              <a:t>As </a:t>
            </a:r>
            <a:r>
              <a:rPr lang="en-HK" sz="2000" dirty="0">
                <a:effectLst/>
                <a:latin typeface="Times New Roman" panose="02020603050405020304" pitchFamily="18" charset="0"/>
                <a:ea typeface="Calibri" panose="020F0502020204030204" pitchFamily="34" charset="0"/>
                <a:cs typeface="Times New Roman" panose="02020603050405020304" pitchFamily="18" charset="0"/>
              </a:rPr>
              <a:t>worker object can indeed be considered as person object, w</a:t>
            </a:r>
            <a:r>
              <a:rPr lang="en-HK" sz="2000" dirty="0">
                <a:latin typeface="Times New Roman" panose="02020603050405020304" pitchFamily="18" charset="0"/>
                <a:ea typeface="Calibri" panose="020F0502020204030204" pitchFamily="34" charset="0"/>
                <a:cs typeface="Times New Roman" panose="02020603050405020304" pitchFamily="18" charset="0"/>
              </a:rPr>
              <a:t>e expect that our detector have similar performance as in its original paper after being sufficiently trained on the CEPDOF and HABBOF datasets. The performance is measured by Average Precision (AP), i.e., the area under the Precision-Recall curve, as well as F-measure metrics. </a:t>
            </a:r>
          </a:p>
          <a:p>
            <a:pPr marL="0" indent="0" algn="just">
              <a:lnSpc>
                <a:spcPct val="110000"/>
              </a:lnSpc>
              <a:spcBef>
                <a:spcPts val="600"/>
              </a:spcBef>
              <a:buNone/>
            </a:pPr>
            <a:r>
              <a:rPr lang="en-HK" sz="2400" b="1" dirty="0">
                <a:latin typeface="Times New Roman" panose="02020603050405020304" pitchFamily="18" charset="0"/>
                <a:ea typeface="Calibri" panose="020F0502020204030204" pitchFamily="34" charset="0"/>
                <a:cs typeface="Times New Roman" panose="02020603050405020304" pitchFamily="18" charset="0"/>
              </a:rPr>
              <a:t>2.2. Classifier</a:t>
            </a:r>
          </a:p>
          <a:p>
            <a:pPr marL="0" indent="0" algn="just">
              <a:lnSpc>
                <a:spcPct val="110000"/>
              </a:lnSpc>
              <a:spcBef>
                <a:spcPts val="600"/>
              </a:spcBef>
              <a:buNone/>
            </a:pPr>
            <a:r>
              <a:rPr lang="en-HK" sz="2000" dirty="0">
                <a:latin typeface="Times New Roman" panose="02020603050405020304" pitchFamily="18" charset="0"/>
                <a:ea typeface="Calibri" panose="020F0502020204030204" pitchFamily="34" charset="0"/>
                <a:cs typeface="Times New Roman" panose="02020603050405020304" pitchFamily="18" charset="0"/>
              </a:rPr>
              <a:t>After workers’ positions are predicted, bounding boxes will subsequently be cropped and fed into our image classifier to make inferences. Each cropped boxes will be classified into two classes: Wearing all/ Not wearing all safety items.</a:t>
            </a:r>
          </a:p>
          <a:p>
            <a:pPr marL="0" indent="0" algn="just">
              <a:lnSpc>
                <a:spcPct val="110000"/>
              </a:lnSpc>
              <a:spcBef>
                <a:spcPts val="600"/>
              </a:spcBef>
              <a:buNone/>
            </a:pPr>
            <a:r>
              <a:rPr lang="en-HK" sz="2000" dirty="0">
                <a:latin typeface="Times New Roman" panose="02020603050405020304" pitchFamily="18" charset="0"/>
                <a:ea typeface="Calibri" panose="020F0502020204030204" pitchFamily="34" charset="0"/>
                <a:cs typeface="Times New Roman" panose="02020603050405020304" pitchFamily="18" charset="0"/>
              </a:rPr>
              <a:t>The model for classification is EfficientNetV2 [5]. After being trained on our self-collected data, it will be tested in terms of accuracy, precision, and</a:t>
            </a:r>
          </a:p>
          <a:p>
            <a:pPr marL="0" indent="0" algn="just">
              <a:lnSpc>
                <a:spcPct val="110000"/>
              </a:lnSpc>
              <a:spcBef>
                <a:spcPts val="600"/>
              </a:spcBef>
              <a:buNone/>
            </a:pPr>
            <a:endParaRPr lang="en-HK" sz="20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0000"/>
              </a:lnSpc>
              <a:spcBef>
                <a:spcPts val="600"/>
              </a:spcBef>
              <a:buNone/>
            </a:pPr>
            <a:endParaRPr lang="vi-VN"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8ABBFAEC-62EA-40BB-95FC-08FFC05046A5}"/>
              </a:ext>
            </a:extLst>
          </p:cNvPr>
          <p:cNvSpPr txBox="1"/>
          <p:nvPr/>
        </p:nvSpPr>
        <p:spPr>
          <a:xfrm>
            <a:off x="9286612" y="3755767"/>
            <a:ext cx="7989806" cy="1083438"/>
          </a:xfrm>
          <a:prstGeom prst="rect">
            <a:avLst/>
          </a:prstGeom>
          <a:noFill/>
        </p:spPr>
        <p:txBody>
          <a:bodyPr wrap="square" rtlCol="0">
            <a:spAutoFit/>
          </a:bodyPr>
          <a:lstStyle/>
          <a:p>
            <a:pPr algn="just">
              <a:lnSpc>
                <a:spcPct val="110000"/>
              </a:lnSpc>
              <a:spcBef>
                <a:spcPts val="600"/>
              </a:spcBef>
            </a:pPr>
            <a:r>
              <a:rPr lang="en-HK" sz="2000" dirty="0">
                <a:latin typeface="Times New Roman" panose="02020603050405020304" pitchFamily="18" charset="0"/>
                <a:ea typeface="Calibri" panose="020F0502020204030204" pitchFamily="34" charset="0"/>
                <a:cs typeface="Times New Roman" panose="02020603050405020304" pitchFamily="18" charset="0"/>
              </a:rPr>
              <a:t>recall metrics and is expected to reach 90% or more in every criterion for any category of safety equipment. Also, thank to the model’s relatively small size, we expect to get fast inferences.</a:t>
            </a:r>
            <a:endParaRPr lang="vi-VN"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4" name="Text Placeholder 23">
            <a:extLst>
              <a:ext uri="{FF2B5EF4-FFF2-40B4-BE49-F238E27FC236}">
                <a16:creationId xmlns:a16="http://schemas.microsoft.com/office/drawing/2014/main" id="{767D64AC-F2B8-4675-9F43-F5A59D79D422}"/>
              </a:ext>
            </a:extLst>
          </p:cNvPr>
          <p:cNvSpPr txBox="1">
            <a:spLocks/>
          </p:cNvSpPr>
          <p:nvPr/>
        </p:nvSpPr>
        <p:spPr>
          <a:xfrm>
            <a:off x="9227523" y="4922305"/>
            <a:ext cx="8067562"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3. DATASETS</a:t>
            </a:r>
          </a:p>
        </p:txBody>
      </p:sp>
      <p:sp>
        <p:nvSpPr>
          <p:cNvPr id="55" name="Text Placeholder 23">
            <a:extLst>
              <a:ext uri="{FF2B5EF4-FFF2-40B4-BE49-F238E27FC236}">
                <a16:creationId xmlns:a16="http://schemas.microsoft.com/office/drawing/2014/main" id="{5194B9FA-228F-4FDF-9627-B40BD274FCC0}"/>
              </a:ext>
            </a:extLst>
          </p:cNvPr>
          <p:cNvSpPr txBox="1">
            <a:spLocks/>
          </p:cNvSpPr>
          <p:nvPr/>
        </p:nvSpPr>
        <p:spPr>
          <a:xfrm>
            <a:off x="9196209" y="12220220"/>
            <a:ext cx="8058502"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4. METHODOLOGY</a:t>
            </a:r>
          </a:p>
        </p:txBody>
      </p:sp>
      <p:sp>
        <p:nvSpPr>
          <p:cNvPr id="58" name="Text Placeholder 23">
            <a:extLst>
              <a:ext uri="{FF2B5EF4-FFF2-40B4-BE49-F238E27FC236}">
                <a16:creationId xmlns:a16="http://schemas.microsoft.com/office/drawing/2014/main" id="{6860F71C-ACDD-4531-BFBF-BFA0605BA8A2}"/>
              </a:ext>
            </a:extLst>
          </p:cNvPr>
          <p:cNvSpPr txBox="1">
            <a:spLocks/>
          </p:cNvSpPr>
          <p:nvPr/>
        </p:nvSpPr>
        <p:spPr>
          <a:xfrm>
            <a:off x="26566802" y="3755765"/>
            <a:ext cx="8077477"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5. PRELIMINARY RESULT</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F92F372D-BBC3-41C1-B09A-16181A68B244}"/>
              </a:ext>
            </a:extLst>
          </p:cNvPr>
          <p:cNvSpPr txBox="1"/>
          <p:nvPr/>
        </p:nvSpPr>
        <p:spPr>
          <a:xfrm>
            <a:off x="26617192" y="4231409"/>
            <a:ext cx="8103532" cy="8907118"/>
          </a:xfrm>
          <a:prstGeom prst="rect">
            <a:avLst/>
          </a:prstGeom>
          <a:noFill/>
        </p:spPr>
        <p:txBody>
          <a:bodyPr wrap="square" rtlCol="0">
            <a:spAutoFit/>
          </a:bodyPr>
          <a:lstStyle/>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For our project to be successful, the most important parts are to finish the architecture implementation and training process of the Multi-Person Detector and the Binary Image Classifier. These stages acquire 80% of our project’s workload while 20% left is for making inferences and evaluating models’ performance.   </a:t>
            </a:r>
          </a:p>
          <a:p>
            <a:pPr algn="just">
              <a:lnSpc>
                <a:spcPct val="110000"/>
              </a:lnSpc>
              <a:spcBef>
                <a:spcPts val="600"/>
              </a:spcBef>
            </a:pPr>
            <a:r>
              <a:rPr lang="en-US" sz="2400" b="1" dirty="0">
                <a:latin typeface="Times New Roman" panose="02020603050405020304" pitchFamily="18" charset="0"/>
                <a:cs typeface="Times New Roman" panose="02020603050405020304" pitchFamily="18" charset="0"/>
              </a:rPr>
              <a:t>5.1. Multi-Person Detector</a:t>
            </a:r>
          </a:p>
          <a:p>
            <a:pPr algn="just">
              <a:lnSpc>
                <a:spcPct val="110000"/>
              </a:lnSpc>
              <a:spcBef>
                <a:spcPts val="600"/>
              </a:spcBef>
            </a:pPr>
            <a:r>
              <a:rPr lang="en-US" sz="2000" b="1" dirty="0">
                <a:latin typeface="Times New Roman" panose="02020603050405020304" pitchFamily="18" charset="0"/>
                <a:cs typeface="Times New Roman" panose="02020603050405020304" pitchFamily="18" charset="0"/>
              </a:rPr>
              <a:t>Implementing and training</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Up to this point, we have finished implementing architecture for our detector, i.e., replicating RAPiD model based on its original paper. Additionally, we are making good progress on training and simultaneously fine-tuning our detector on approximately 32000 frames from CEPDOF and HABBOF datasets. </a:t>
            </a:r>
            <a:r>
              <a:rPr lang="en-HK" sz="2000" dirty="0">
                <a:latin typeface="Times New Roman" panose="02020603050405020304" pitchFamily="18" charset="0"/>
                <a:cs typeface="Times New Roman" panose="02020603050405020304" pitchFamily="18" charset="0"/>
              </a:rPr>
              <a:t>Since there is no predefined train-test split in these two datasets</a:t>
            </a:r>
            <a:r>
              <a:rPr lang="en-US" sz="2000" dirty="0">
                <a:latin typeface="Times New Roman" panose="02020603050405020304" pitchFamily="18" charset="0"/>
                <a:cs typeface="Times New Roman" panose="02020603050405020304" pitchFamily="18" charset="0"/>
              </a:rPr>
              <a:t>, currently all the images are used for the training process for us to get a first glance at our detector’s behavior during this procedure. </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Simple resizing augmentation are also adopted for preprocessing the images into 1024x1024 resolution before they are fed into our detector with a batch size of 16. Besides, the detector weights are updated by Stochastic Gradient Descent (SGD) optimizer with the following parameters: learning rate 0.0001,</a:t>
            </a:r>
            <a:r>
              <a:rPr lang="en-HK" sz="2000" dirty="0">
                <a:latin typeface="Times New Roman" panose="02020603050405020304" pitchFamily="18" charset="0"/>
                <a:cs typeface="Times New Roman" panose="02020603050405020304" pitchFamily="18" charset="0"/>
              </a:rPr>
              <a:t> momentum 0.9, and weight decay 0.0005. Until now, the training process of our Multi-Person Detector can be considered as finished after over 100 epochs, which is equivalent to around 200000 feedforward iterations.</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The loss is kept tracking after every epoch throughout the whole process (Figure 5). The fact that value of the loss gradually decreases epoch by epoch have affirmed that there is neither implementation error nor logical error occurred in our detector’s architecture and training code.</a:t>
            </a:r>
          </a:p>
        </p:txBody>
      </p:sp>
      <p:sp>
        <p:nvSpPr>
          <p:cNvPr id="60" name="TextBox 59">
            <a:extLst>
              <a:ext uri="{FF2B5EF4-FFF2-40B4-BE49-F238E27FC236}">
                <a16:creationId xmlns:a16="http://schemas.microsoft.com/office/drawing/2014/main" id="{A171C664-AD59-4BF1-98BB-F3FC6F86D532}"/>
              </a:ext>
            </a:extLst>
          </p:cNvPr>
          <p:cNvSpPr txBox="1"/>
          <p:nvPr/>
        </p:nvSpPr>
        <p:spPr>
          <a:xfrm flipH="1">
            <a:off x="35307790" y="3755765"/>
            <a:ext cx="8152051" cy="744884"/>
          </a:xfrm>
          <a:prstGeom prst="rect">
            <a:avLst/>
          </a:prstGeom>
          <a:noFill/>
        </p:spPr>
        <p:txBody>
          <a:bodyPr wrap="square" rtlCol="0">
            <a:spAutoFit/>
          </a:bodyPr>
          <a:lstStyle/>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detected person or worker can be observed in Figure 6. Note that w</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hite bounding boxes are drawn for each detected person. </a:t>
            </a:r>
            <a:endParaRPr lang="en-US" sz="20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77B18D42-57F3-41BD-AD1D-5CF99C463284}"/>
              </a:ext>
            </a:extLst>
          </p:cNvPr>
          <p:cNvGrpSpPr/>
          <p:nvPr/>
        </p:nvGrpSpPr>
        <p:grpSpPr>
          <a:xfrm>
            <a:off x="36406219" y="4640168"/>
            <a:ext cx="5888998" cy="5204418"/>
            <a:chOff x="36092647" y="5333834"/>
            <a:chExt cx="5113340" cy="4510752"/>
          </a:xfrm>
        </p:grpSpPr>
        <p:pic>
          <p:nvPicPr>
            <p:cNvPr id="68" name="Picture 67">
              <a:extLst>
                <a:ext uri="{FF2B5EF4-FFF2-40B4-BE49-F238E27FC236}">
                  <a16:creationId xmlns:a16="http://schemas.microsoft.com/office/drawing/2014/main" id="{B5E8BCB6-D134-415B-A82B-4949AD685E4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092647" y="5333834"/>
              <a:ext cx="2512060" cy="2214245"/>
            </a:xfrm>
            <a:prstGeom prst="rect">
              <a:avLst/>
            </a:prstGeom>
            <a:noFill/>
            <a:ln>
              <a:noFill/>
            </a:ln>
          </p:spPr>
        </p:pic>
        <p:pic>
          <p:nvPicPr>
            <p:cNvPr id="69" name="Picture 68" descr="A picture containing indoor&#10;&#10;Description automatically generated">
              <a:extLst>
                <a:ext uri="{FF2B5EF4-FFF2-40B4-BE49-F238E27FC236}">
                  <a16:creationId xmlns:a16="http://schemas.microsoft.com/office/drawing/2014/main" id="{76152766-B138-4DF4-8BDA-D8767183483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14247" y="5333834"/>
              <a:ext cx="2491740" cy="2213610"/>
            </a:xfrm>
            <a:prstGeom prst="rect">
              <a:avLst/>
            </a:prstGeom>
            <a:noFill/>
            <a:ln>
              <a:noFill/>
            </a:ln>
          </p:spPr>
        </p:pic>
        <p:pic>
          <p:nvPicPr>
            <p:cNvPr id="70" name="Picture 69" descr="A picture containing engine, round&#10;&#10;Description automatically generated">
              <a:extLst>
                <a:ext uri="{FF2B5EF4-FFF2-40B4-BE49-F238E27FC236}">
                  <a16:creationId xmlns:a16="http://schemas.microsoft.com/office/drawing/2014/main" id="{B5C87215-4C92-4862-9A8F-545C6811835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105982" y="7648756"/>
              <a:ext cx="2506345" cy="2195830"/>
            </a:xfrm>
            <a:prstGeom prst="rect">
              <a:avLst/>
            </a:prstGeom>
            <a:noFill/>
            <a:ln>
              <a:noFill/>
            </a:ln>
          </p:spPr>
        </p:pic>
        <p:pic>
          <p:nvPicPr>
            <p:cNvPr id="71" name="Picture 70" descr="A high angle view of a building&#10;&#10;Description automatically generated with low confidence">
              <a:extLst>
                <a:ext uri="{FF2B5EF4-FFF2-40B4-BE49-F238E27FC236}">
                  <a16:creationId xmlns:a16="http://schemas.microsoft.com/office/drawing/2014/main" id="{2F203F1C-FA6B-43ED-A561-4D8AF146C51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21867" y="7648756"/>
              <a:ext cx="2484120" cy="2195830"/>
            </a:xfrm>
            <a:prstGeom prst="rect">
              <a:avLst/>
            </a:prstGeom>
            <a:noFill/>
            <a:ln>
              <a:noFill/>
            </a:ln>
          </p:spPr>
        </p:pic>
      </p:grpSp>
      <p:pic>
        <p:nvPicPr>
          <p:cNvPr id="73" name="Picture 72">
            <a:extLst>
              <a:ext uri="{FF2B5EF4-FFF2-40B4-BE49-F238E27FC236}">
                <a16:creationId xmlns:a16="http://schemas.microsoft.com/office/drawing/2014/main" id="{E9F02D71-653F-4433-9F11-FD018B97F9B3}"/>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24063" y="11165440"/>
            <a:ext cx="8097700" cy="2602353"/>
          </a:xfrm>
          <a:prstGeom prst="rect">
            <a:avLst/>
          </a:prstGeom>
          <a:noFill/>
          <a:ln>
            <a:noFill/>
          </a:ln>
        </p:spPr>
      </p:pic>
      <p:sp>
        <p:nvSpPr>
          <p:cNvPr id="4" name="TextBox 3">
            <a:extLst>
              <a:ext uri="{FF2B5EF4-FFF2-40B4-BE49-F238E27FC236}">
                <a16:creationId xmlns:a16="http://schemas.microsoft.com/office/drawing/2014/main" id="{93F7E8CD-EA41-4106-85AF-B0326572288E}"/>
              </a:ext>
            </a:extLst>
          </p:cNvPr>
          <p:cNvSpPr txBox="1"/>
          <p:nvPr/>
        </p:nvSpPr>
        <p:spPr>
          <a:xfrm>
            <a:off x="9278756" y="12688747"/>
            <a:ext cx="8034943" cy="1760547"/>
          </a:xfrm>
          <a:prstGeom prst="rect">
            <a:avLst/>
          </a:prstGeom>
          <a:noFill/>
        </p:spPr>
        <p:txBody>
          <a:bodyPr wrap="square" rtlCol="0">
            <a:spAutoFit/>
          </a:bodyPr>
          <a:lstStyle/>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As </a:t>
            </a:r>
            <a:r>
              <a:rPr lang="en-US" sz="2000" dirty="0">
                <a:latin typeface="Times New Roman" panose="02020603050405020304" pitchFamily="18" charset="0"/>
                <a:ea typeface="SimSun" panose="02010600030101010101" pitchFamily="2" charset="-122"/>
                <a:cs typeface="Times New Roman" panose="02020603050405020304" pitchFamily="18" charset="0"/>
              </a:rPr>
              <a:t>mentioned, 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he AI monitor consists of two task-specified models: RAPiD for object detection on images with fisheye frame and EfficientNetV2 for classification on cropped boxes as the output of RAPiD. Apart from that, some common data augmentation methods are applied in training process to enhance model performance.</a:t>
            </a: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2" name="TextBox 41">
            <a:extLst>
              <a:ext uri="{FF2B5EF4-FFF2-40B4-BE49-F238E27FC236}">
                <a16:creationId xmlns:a16="http://schemas.microsoft.com/office/drawing/2014/main" id="{EEA42537-9B4E-4B61-98F0-D1301365B6D8}"/>
              </a:ext>
            </a:extLst>
          </p:cNvPr>
          <p:cNvSpPr txBox="1"/>
          <p:nvPr/>
        </p:nvSpPr>
        <p:spPr>
          <a:xfrm>
            <a:off x="9227523" y="16530205"/>
            <a:ext cx="7935465" cy="4797147"/>
          </a:xfrm>
          <a:prstGeom prst="rect">
            <a:avLst/>
          </a:prstGeom>
          <a:noFill/>
        </p:spPr>
        <p:txBody>
          <a:bodyPr wrap="square" rtlCol="0">
            <a:spAutoFit/>
          </a:bodyPr>
          <a:lstStyle/>
          <a:p>
            <a:pPr algn="ctr">
              <a:lnSpc>
                <a:spcPct val="107000"/>
              </a:lnSpc>
              <a:spcAft>
                <a:spcPts val="800"/>
              </a:spcAft>
            </a:pP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Figure 2. End-to-end pipeline of our AI monitor</a:t>
            </a:r>
          </a:p>
          <a:p>
            <a:pPr algn="just">
              <a:lnSpc>
                <a:spcPct val="110000"/>
              </a:lnSpc>
              <a:spcBef>
                <a:spcPts val="600"/>
              </a:spcBef>
            </a:pPr>
            <a:r>
              <a:rPr lang="en-US" sz="2400" b="1" dirty="0">
                <a:latin typeface="Times New Roman" panose="02020603050405020304" pitchFamily="18" charset="0"/>
                <a:ea typeface="SimSun" panose="02010600030101010101" pitchFamily="2" charset="-122"/>
                <a:cs typeface="Times New Roman" panose="02020603050405020304" pitchFamily="18" charset="0"/>
              </a:rPr>
              <a:t>4.1. </a:t>
            </a:r>
            <a:r>
              <a:rPr lang="en-US" sz="2400" b="1" dirty="0">
                <a:effectLst/>
                <a:latin typeface="Times New Roman" panose="02020603050405020304" pitchFamily="18" charset="0"/>
                <a:ea typeface="SimSun" panose="02010600030101010101" pitchFamily="2" charset="-122"/>
              </a:rPr>
              <a:t>RAPiD (Rotation-Aware People Detection) [4]</a:t>
            </a:r>
            <a:endParaRPr lang="en-US" sz="3200" b="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RAPiD is an end-to-end method for human detection on overhead fisheye images. Noticing the appearance of standing people in the images that is not always in upright position, this method use arbitrarily-rotated bounding boxes to cope with the problem. It extends the architecture of YOLO – one of the most successful algorithms for object detection. </a:t>
            </a:r>
          </a:p>
          <a:p>
            <a:pPr algn="just">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10000"/>
              </a:lnSpc>
              <a:spcBef>
                <a:spcPts val="600"/>
              </a:spcBef>
            </a:pP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Figure 3. RAPiD architecture</a:t>
            </a:r>
            <a:endParaRPr lang="en-US" sz="2400" i="1"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5" name="TextBox 44">
            <a:extLst>
              <a:ext uri="{FF2B5EF4-FFF2-40B4-BE49-F238E27FC236}">
                <a16:creationId xmlns:a16="http://schemas.microsoft.com/office/drawing/2014/main" id="{5E5939B6-E488-4474-B815-F17EA61E6B61}"/>
              </a:ext>
            </a:extLst>
          </p:cNvPr>
          <p:cNvSpPr txBox="1"/>
          <p:nvPr/>
        </p:nvSpPr>
        <p:spPr>
          <a:xfrm flipH="1">
            <a:off x="35384233" y="9885362"/>
            <a:ext cx="7935463" cy="5200911"/>
          </a:xfrm>
          <a:prstGeom prst="rect">
            <a:avLst/>
          </a:prstGeom>
          <a:noFill/>
        </p:spPr>
        <p:txBody>
          <a:bodyPr wrap="square" rtlCol="0">
            <a:spAutoFit/>
          </a:bodyPr>
          <a:lstStyle/>
          <a:p>
            <a:pPr marL="457200" algn="ctr">
              <a:lnSpc>
                <a:spcPct val="107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Figure 6: The top left frame is from HABBOF, the top right frame is from CEPDOF, and the two bottom frames are from a construction site.</a:t>
            </a:r>
            <a:endParaRPr lang="en-US" sz="2000" b="1" i="1" dirty="0">
              <a:latin typeface="Times New Roman" panose="02020603050405020304" pitchFamily="18" charset="0"/>
              <a:cs typeface="Times New Roman" panose="02020603050405020304" pitchFamily="18" charset="0"/>
            </a:endParaRPr>
          </a:p>
          <a:p>
            <a:pPr algn="just">
              <a:lnSpc>
                <a:spcPct val="110000"/>
              </a:lnSpc>
              <a:spcBef>
                <a:spcPts val="600"/>
              </a:spcBef>
            </a:pPr>
            <a:r>
              <a:rPr lang="en-US" sz="2000" b="1" dirty="0">
                <a:latin typeface="Times New Roman" panose="02020603050405020304" pitchFamily="18" charset="0"/>
                <a:cs typeface="Times New Roman" panose="02020603050405020304" pitchFamily="18" charset="0"/>
              </a:rPr>
              <a:t>Further improvement</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In the upcoming time, we may adopt some techniques to further improve the detector’s performance. They can be cross validating, for example using CEPDOF for training and HABBOF for validating; or hyperparameters tuning, i.e., experimenting different combinations of values for batch size and optimizer’s parameters; and even adopting more complex augmentation methods to diversify dataset. </a:t>
            </a:r>
          </a:p>
          <a:p>
            <a:pPr algn="just">
              <a:lnSpc>
                <a:spcPct val="110000"/>
              </a:lnSpc>
              <a:spcBef>
                <a:spcPts val="600"/>
              </a:spcBef>
            </a:pPr>
            <a:r>
              <a:rPr lang="en-US" sz="2400" b="1" dirty="0">
                <a:latin typeface="Times New Roman" panose="02020603050405020304" pitchFamily="18" charset="0"/>
                <a:cs typeface="Times New Roman" panose="02020603050405020304" pitchFamily="18" charset="0"/>
              </a:rPr>
              <a:t>5.2. Binary Image Classifier</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For this component, until now we partially finish implementing its architecture, i.e., EfficientNetV2, and integrating its training code but have not started the training process for its instances yet because we have limited resources to do it concurrently with the detector. </a:t>
            </a:r>
            <a:endParaRPr lang="vi-VN" sz="2000" dirty="0"/>
          </a:p>
        </p:txBody>
      </p:sp>
      <p:pic>
        <p:nvPicPr>
          <p:cNvPr id="8" name="Picture 7">
            <a:extLst>
              <a:ext uri="{FF2B5EF4-FFF2-40B4-BE49-F238E27FC236}">
                <a16:creationId xmlns:a16="http://schemas.microsoft.com/office/drawing/2014/main" id="{72E25545-7D26-4330-9532-883407AC5895}"/>
              </a:ext>
            </a:extLst>
          </p:cNvPr>
          <p:cNvPicPr>
            <a:picLocks noChangeAspect="1"/>
          </p:cNvPicPr>
          <p:nvPr/>
        </p:nvPicPr>
        <p:blipFill>
          <a:blip r:embed="rId11"/>
          <a:stretch>
            <a:fillRect/>
          </a:stretch>
        </p:blipFill>
        <p:spPr>
          <a:xfrm>
            <a:off x="9427033" y="14480028"/>
            <a:ext cx="7678826" cy="1998847"/>
          </a:xfrm>
          <a:prstGeom prst="rect">
            <a:avLst/>
          </a:prstGeom>
        </p:spPr>
      </p:pic>
      <p:sp>
        <p:nvSpPr>
          <p:cNvPr id="49" name="TextBox 48">
            <a:extLst>
              <a:ext uri="{FF2B5EF4-FFF2-40B4-BE49-F238E27FC236}">
                <a16:creationId xmlns:a16="http://schemas.microsoft.com/office/drawing/2014/main" id="{58FD59F0-F9DA-4F4A-B138-29FFCDFB3CB6}"/>
              </a:ext>
            </a:extLst>
          </p:cNvPr>
          <p:cNvSpPr txBox="1"/>
          <p:nvPr/>
        </p:nvSpPr>
        <p:spPr>
          <a:xfrm flipH="1">
            <a:off x="35384119" y="20348275"/>
            <a:ext cx="8152051" cy="756617"/>
          </a:xfrm>
          <a:prstGeom prst="rect">
            <a:avLst/>
          </a:prstGeom>
          <a:noFill/>
        </p:spPr>
        <p:txBody>
          <a:bodyPr wrap="square" rtlCol="0">
            <a:spAutoFit/>
          </a:bodyPr>
          <a:lstStyle/>
          <a:p>
            <a:pPr algn="just">
              <a:lnSpc>
                <a:spcPct val="110000"/>
              </a:lnSpc>
              <a:spcBef>
                <a:spcPts val="600"/>
              </a:spcBef>
            </a:pPr>
            <a:r>
              <a:rPr lang="en-US" sz="1800" dirty="0">
                <a:latin typeface="Times New Roman" panose="02020603050405020304" pitchFamily="18" charset="0"/>
                <a:cs typeface="Times New Roman" panose="02020603050405020304" pitchFamily="18" charset="0"/>
              </a:rPr>
              <a:t>PHAM Trung Kien: propose and study the topic; implement, train and test models</a:t>
            </a:r>
          </a:p>
          <a:p>
            <a:pPr algn="just">
              <a:lnSpc>
                <a:spcPct val="110000"/>
              </a:lnSpc>
              <a:spcBef>
                <a:spcPts val="600"/>
              </a:spcBef>
            </a:pPr>
            <a:r>
              <a:rPr lang="en-US" sz="1800" dirty="0">
                <a:latin typeface="Times New Roman" panose="02020603050405020304" pitchFamily="18" charset="0"/>
                <a:cs typeface="Times New Roman" panose="02020603050405020304" pitchFamily="18" charset="0"/>
              </a:rPr>
              <a:t>DO Van Quyet: find and choose proper datasets and models</a:t>
            </a:r>
          </a:p>
        </p:txBody>
      </p:sp>
      <p:sp>
        <p:nvSpPr>
          <p:cNvPr id="51" name="TextBox 50">
            <a:extLst>
              <a:ext uri="{FF2B5EF4-FFF2-40B4-BE49-F238E27FC236}">
                <a16:creationId xmlns:a16="http://schemas.microsoft.com/office/drawing/2014/main" id="{86BDE224-A6FE-4682-A9EF-443000F77BEB}"/>
              </a:ext>
            </a:extLst>
          </p:cNvPr>
          <p:cNvSpPr txBox="1"/>
          <p:nvPr/>
        </p:nvSpPr>
        <p:spPr>
          <a:xfrm>
            <a:off x="26617192" y="16774312"/>
            <a:ext cx="8027087" cy="4283993"/>
          </a:xfrm>
          <a:prstGeom prst="rect">
            <a:avLst/>
          </a:prstGeom>
          <a:noFill/>
        </p:spPr>
        <p:txBody>
          <a:bodyPr wrap="square" rtlCol="0">
            <a:spAutoFit/>
          </a:bodyPr>
          <a:lstStyle/>
          <a:p>
            <a:pPr algn="just">
              <a:lnSpc>
                <a:spcPct val="110000"/>
              </a:lnSpc>
              <a:spcBef>
                <a:spcPts val="600"/>
              </a:spcBef>
            </a:pPr>
            <a:r>
              <a:rPr lang="en-US" sz="2000" b="1" dirty="0">
                <a:latin typeface="Times New Roman" panose="02020603050405020304" pitchFamily="18" charset="0"/>
                <a:cs typeface="Times New Roman" panose="02020603050405020304" pitchFamily="18" charset="0"/>
              </a:rPr>
              <a:t>Results</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We selected the model weight corresponding to the epoch that has smallest loss for making inferences and evaluation. As expected, our detector performs reasonably well. Its statistics are lower but close to the benchmark published in the original paper. In details, we calculated Average Precision (AP) at IoU = 0.5 (AP</a:t>
            </a:r>
            <a:r>
              <a:rPr lang="en-US" sz="2000" baseline="-25000" dirty="0">
                <a:latin typeface="Times New Roman" panose="02020603050405020304" pitchFamily="18" charset="0"/>
                <a:cs typeface="Times New Roman" panose="02020603050405020304" pitchFamily="18" charset="0"/>
              </a:rPr>
              <a:t>50</a:t>
            </a:r>
            <a:r>
              <a:rPr lang="en-US" sz="2000" dirty="0">
                <a:latin typeface="Times New Roman" panose="02020603050405020304" pitchFamily="18" charset="0"/>
                <a:cs typeface="Times New Roman" panose="02020603050405020304" pitchFamily="18" charset="0"/>
              </a:rPr>
              <a:t>) and F-measure at a fixed 0.3 confidence threshold for our detector on HABBOF, CEPDOF datasets. All metrics are averaged over all the videos in each dataset and recorded in Table 2. </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In terms of qualitative results, we run inference of our detector on both the videos from the two training datasets and two more videos retrieved from two </a:t>
            </a:r>
            <a:r>
              <a:rPr lang="en-US" sz="2000" dirty="0">
                <a:latin typeface="Times New Roman" panose="02020603050405020304" pitchFamily="18" charset="0"/>
                <a:ea typeface="Calibri" panose="020F0502020204030204" pitchFamily="34" charset="0"/>
                <a:cs typeface="Times New Roman" panose="02020603050405020304" pitchFamily="18" charset="0"/>
              </a:rPr>
              <a:t>360</a:t>
            </a:r>
            <a:r>
              <a:rPr lang="en-US" sz="2000" baseline="30000" dirty="0">
                <a:latin typeface="Times New Roman" panose="02020603050405020304" pitchFamily="18" charset="0"/>
                <a:ea typeface="Calibri" panose="020F0502020204030204" pitchFamily="34" charset="0"/>
                <a:cs typeface="Times New Roman" panose="02020603050405020304" pitchFamily="18" charset="0"/>
              </a:rPr>
              <a:t>o</a:t>
            </a:r>
            <a:r>
              <a:rPr lang="en-US" sz="2000" dirty="0">
                <a:latin typeface="Times New Roman" panose="02020603050405020304" pitchFamily="18" charset="0"/>
                <a:cs typeface="Times New Roman" panose="02020603050405020304" pitchFamily="18" charset="0"/>
              </a:rPr>
              <a:t> cameras of two different angles monitoring a construction site. Some of the best illustrative frames with bounding boxes drawn for each</a:t>
            </a:r>
            <a:endParaRPr lang="vi-VN" sz="2000" dirty="0"/>
          </a:p>
        </p:txBody>
      </p:sp>
      <p:pic>
        <p:nvPicPr>
          <p:cNvPr id="59" name="Picture 58" descr="A picture containing diagram&#10;&#10;Description automatically generated">
            <a:extLst>
              <a:ext uri="{FF2B5EF4-FFF2-40B4-BE49-F238E27FC236}">
                <a16:creationId xmlns:a16="http://schemas.microsoft.com/office/drawing/2014/main" id="{D3FAF7BF-92D9-42BC-A55C-E2D87B1680AB}"/>
              </a:ext>
            </a:extLst>
          </p:cNvPr>
          <p:cNvPicPr>
            <a:picLocks noChangeAspect="1"/>
          </p:cNvPicPr>
          <p:nvPr/>
        </p:nvPicPr>
        <p:blipFill>
          <a:blip r:embed="rId12"/>
          <a:stretch>
            <a:fillRect/>
          </a:stretch>
        </p:blipFill>
        <p:spPr>
          <a:xfrm>
            <a:off x="10244141" y="19305150"/>
            <a:ext cx="5998239" cy="1558197"/>
          </a:xfrm>
          <a:prstGeom prst="rect">
            <a:avLst/>
          </a:prstGeom>
        </p:spPr>
      </p:pic>
      <p:pic>
        <p:nvPicPr>
          <p:cNvPr id="11" name="Picture 10">
            <a:extLst>
              <a:ext uri="{FF2B5EF4-FFF2-40B4-BE49-F238E27FC236}">
                <a16:creationId xmlns:a16="http://schemas.microsoft.com/office/drawing/2014/main" id="{39CADFBB-8E3B-4B63-B8A7-FABD68CC230F}"/>
              </a:ext>
            </a:extLst>
          </p:cNvPr>
          <p:cNvPicPr>
            <a:picLocks noChangeAspect="1"/>
          </p:cNvPicPr>
          <p:nvPr/>
        </p:nvPicPr>
        <p:blipFill>
          <a:blip r:embed="rId13"/>
          <a:stretch>
            <a:fillRect/>
          </a:stretch>
        </p:blipFill>
        <p:spPr>
          <a:xfrm>
            <a:off x="26793397" y="13398462"/>
            <a:ext cx="3641315" cy="2952939"/>
          </a:xfrm>
          <a:prstGeom prst="rect">
            <a:avLst/>
          </a:prstGeom>
        </p:spPr>
      </p:pic>
      <p:pic>
        <p:nvPicPr>
          <p:cNvPr id="13" name="Picture 12">
            <a:extLst>
              <a:ext uri="{FF2B5EF4-FFF2-40B4-BE49-F238E27FC236}">
                <a16:creationId xmlns:a16="http://schemas.microsoft.com/office/drawing/2014/main" id="{EF92390A-D21C-419F-B9B3-7C3A8148CF8E}"/>
              </a:ext>
            </a:extLst>
          </p:cNvPr>
          <p:cNvPicPr>
            <a:picLocks noChangeAspect="1"/>
          </p:cNvPicPr>
          <p:nvPr/>
        </p:nvPicPr>
        <p:blipFill>
          <a:blip r:embed="rId14"/>
          <a:stretch>
            <a:fillRect/>
          </a:stretch>
        </p:blipFill>
        <p:spPr>
          <a:xfrm>
            <a:off x="30600877" y="14599135"/>
            <a:ext cx="4119847" cy="958990"/>
          </a:xfrm>
          <a:prstGeom prst="rect">
            <a:avLst/>
          </a:prstGeom>
        </p:spPr>
      </p:pic>
      <p:sp>
        <p:nvSpPr>
          <p:cNvPr id="15" name="TextBox 14">
            <a:extLst>
              <a:ext uri="{FF2B5EF4-FFF2-40B4-BE49-F238E27FC236}">
                <a16:creationId xmlns:a16="http://schemas.microsoft.com/office/drawing/2014/main" id="{7B921831-C2AF-40B8-AD24-36464868BABE}"/>
              </a:ext>
            </a:extLst>
          </p:cNvPr>
          <p:cNvSpPr txBox="1"/>
          <p:nvPr/>
        </p:nvSpPr>
        <p:spPr>
          <a:xfrm>
            <a:off x="30567360" y="13398462"/>
            <a:ext cx="4119846" cy="369332"/>
          </a:xfrm>
          <a:prstGeom prst="rect">
            <a:avLst/>
          </a:prstGeom>
          <a:noFill/>
        </p:spPr>
        <p:txBody>
          <a:bodyPr wrap="square" rtlCol="0">
            <a:spAutoFit/>
          </a:bodyPr>
          <a:lstStyle/>
          <a:p>
            <a:pPr algn="ctr"/>
            <a:r>
              <a:rPr lang="en-US" sz="1800" i="1" dirty="0">
                <a:latin typeface="Times New Roman" panose="02020603050405020304" pitchFamily="18" charset="0"/>
                <a:cs typeface="Times New Roman" panose="02020603050405020304" pitchFamily="18" charset="0"/>
              </a:rPr>
              <a:t>Figure 5: Plot of training loss over epoch</a:t>
            </a:r>
            <a:endParaRPr lang="vi-VN" sz="1800" i="1"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402E66A0-2149-4A1C-B4F0-A79C4BA5C78E}"/>
              </a:ext>
            </a:extLst>
          </p:cNvPr>
          <p:cNvSpPr txBox="1"/>
          <p:nvPr/>
        </p:nvSpPr>
        <p:spPr>
          <a:xfrm>
            <a:off x="30600877" y="15707761"/>
            <a:ext cx="3863290" cy="670440"/>
          </a:xfrm>
          <a:prstGeom prst="rect">
            <a:avLst/>
          </a:prstGeom>
          <a:noFill/>
        </p:spPr>
        <p:txBody>
          <a:bodyPr wrap="square" rtlCol="0">
            <a:spAutoFit/>
          </a:bodyPr>
          <a:lstStyle/>
          <a:p>
            <a:pPr algn="ctr">
              <a:lnSpc>
                <a:spcPct val="107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Table 2: Quantitative results comparing to original paper</a:t>
            </a:r>
            <a:endParaRPr lang="vi-VN" sz="18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C52EB275-DE1A-4900-96E4-3797CBC76EAF}"/>
              </a:ext>
            </a:extLst>
          </p:cNvPr>
          <p:cNvPicPr>
            <a:picLocks noChangeAspect="1"/>
          </p:cNvPicPr>
          <p:nvPr/>
        </p:nvPicPr>
        <p:blipFill>
          <a:blip r:embed="rId15"/>
          <a:stretch>
            <a:fillRect/>
          </a:stretch>
        </p:blipFill>
        <p:spPr>
          <a:xfrm>
            <a:off x="9754935" y="7970199"/>
            <a:ext cx="7082584" cy="757864"/>
          </a:xfrm>
          <a:prstGeom prst="rect">
            <a:avLst/>
          </a:prstGeom>
        </p:spPr>
      </p:pic>
    </p:spTree>
    <p:extLst>
      <p:ext uri="{BB962C8B-B14F-4D97-AF65-F5344CB8AC3E}">
        <p14:creationId xmlns:p14="http://schemas.microsoft.com/office/powerpoint/2010/main" val="3458104834"/>
      </p:ext>
    </p:extLst>
  </p:cSld>
  <p:clrMapOvr>
    <a:masterClrMapping/>
  </p:clrMapOvr>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3" id="{3E365DF9-DB1E-1A41-9021-4603668D8D22}" vid="{603F0223-F056-2247-863C-008D2BD7A906}"/>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3" id="{3E365DF9-DB1E-1A41-9021-4603668D8D22}" vid="{99097109-6599-5742-93D6-56BF4CEE91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1710</TotalTime>
  <Words>2008</Words>
  <Application>Microsoft Office PowerPoint</Application>
  <PresentationFormat>Custom</PresentationFormat>
  <Paragraphs>93</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Arial Narrow</vt:lpstr>
      <vt:lpstr>Calibri</vt:lpstr>
      <vt:lpstr>Cambria Math</vt:lpstr>
      <vt:lpstr>Times New Roman</vt:lpstr>
      <vt:lpstr>Trebuchet MS</vt:lpstr>
      <vt:lpstr>With Guides</vt:lpstr>
      <vt:lpstr>Without Guides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vqdo; tkpham</dc:creator>
  <cp:lastModifiedBy>Trung Kien PHAM</cp:lastModifiedBy>
  <cp:revision>47</cp:revision>
  <dcterms:created xsi:type="dcterms:W3CDTF">2019-01-10T00:05:46Z</dcterms:created>
  <dcterms:modified xsi:type="dcterms:W3CDTF">2021-10-19T15:50:59Z</dcterms:modified>
</cp:coreProperties>
</file>